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8" r:id="rId3"/>
    <p:sldId id="259" r:id="rId4"/>
    <p:sldId id="260" r:id="rId5"/>
    <p:sldId id="261" r:id="rId6"/>
    <p:sldId id="262" r:id="rId7"/>
    <p:sldId id="264" r:id="rId8"/>
    <p:sldId id="265" r:id="rId9"/>
    <p:sldId id="272" r:id="rId10"/>
    <p:sldId id="266" r:id="rId11"/>
    <p:sldId id="269" r:id="rId12"/>
    <p:sldId id="271" r:id="rId13"/>
  </p:sldIdLst>
  <p:sldSz cx="12192000" cy="6858000"/>
  <p:notesSz cx="6858000" cy="9144000"/>
  <p:embeddedFontLst>
    <p:embeddedFont>
      <p:font typeface="Arial Narrow" panose="020B060402020202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12E9E1-7BF7-4259-8CF1-2AADAC0CE067}">
  <a:tblStyle styleId="{7E12E9E1-7BF7-4259-8CF1-2AADAC0CE06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F1E8"/>
          </a:solidFill>
        </a:fill>
      </a:tcStyle>
    </a:wholeTbl>
    <a:band1H>
      <a:tcTxStyle/>
      <a:tcStyle>
        <a:tcBdr/>
        <a:fill>
          <a:solidFill>
            <a:srgbClr val="D4E2CE"/>
          </a:solidFill>
        </a:fill>
      </a:tcStyle>
    </a:band1H>
    <a:band2H>
      <a:tcTxStyle/>
      <a:tcStyle>
        <a:tcBdr/>
      </a:tcStyle>
    </a:band2H>
    <a:band1V>
      <a:tcTxStyle/>
      <a:tcStyle>
        <a:tcBdr/>
        <a:fill>
          <a:solidFill>
            <a:srgbClr val="D4E2CE"/>
          </a:solidFill>
        </a:fill>
      </a:tcStyle>
    </a:band1V>
    <a:band2V>
      <a:tcTxStyle/>
      <a:tcStyle>
        <a:tcBdr/>
      </a:tcStyle>
    </a:band2V>
    <a:lastCol>
      <a:tcTxStyle b="on" i="off">
        <a:font>
          <a:latin typeface="Calibri"/>
          <a:ea typeface="Calibri"/>
          <a:cs typeface="Calibri"/>
        </a:font>
        <a:schemeClr val="lt1"/>
      </a:tcTxStyle>
      <a:tcStyle>
        <a:tcBdr/>
        <a:fill>
          <a:solidFill>
            <a:schemeClr val="accent6"/>
          </a:solidFill>
        </a:fill>
      </a:tcStyle>
    </a:lastCol>
    <a:firstCol>
      <a:tcTxStyle b="on" i="off">
        <a:font>
          <a:latin typeface="Calibri"/>
          <a:ea typeface="Calibri"/>
          <a:cs typeface="Calibri"/>
        </a:font>
        <a:schemeClr val="lt1"/>
      </a:tcTxStyle>
      <a:tcStyle>
        <a:tcBdr/>
        <a:fill>
          <a:solidFill>
            <a:schemeClr val="accent6"/>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1"/>
    <p:restoredTop sz="73806"/>
  </p:normalViewPr>
  <p:slideViewPr>
    <p:cSldViewPr snapToGrid="0" snapToObjects="1">
      <p:cViewPr>
        <p:scale>
          <a:sx n="60" d="100"/>
          <a:sy n="60" d="100"/>
        </p:scale>
        <p:origin x="304"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cap="none" spc="5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200" cap="none"/>
              <a:t>Lowest achieved energy consumption of each edit in the triangle program</a:t>
            </a:r>
          </a:p>
        </c:rich>
      </c:tx>
      <c:overlay val="0"/>
      <c:spPr>
        <a:noFill/>
        <a:ln>
          <a:noFill/>
        </a:ln>
        <a:effectLst/>
      </c:spPr>
      <c:txPr>
        <a:bodyPr rot="0" spcFirstLastPara="1" vertOverflow="ellipsis" vert="horz" wrap="square" anchor="ctr" anchorCtr="1"/>
        <a:lstStyle/>
        <a:p>
          <a:pPr>
            <a:defRPr sz="1200" b="1" i="0" u="none" strike="noStrike" kern="1200" cap="none" spc="5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bar"/>
        <c:grouping val="stacked"/>
        <c:varyColors val="0"/>
        <c:ser>
          <c:idx val="0"/>
          <c:order val="0"/>
          <c:tx>
            <c:strRef>
              <c:f>Sheet1!$D$5</c:f>
              <c:strCache>
                <c:ptCount val="1"/>
                <c:pt idx="0">
                  <c:v>Energy Usage (Joules)</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Sheet1!$C$6:$C$16</c:f>
              <c:strCache>
                <c:ptCount val="11"/>
                <c:pt idx="0">
                  <c:v>Insert Line Edit</c:v>
                </c:pt>
                <c:pt idx="1">
                  <c:v>Remove Line Edit</c:v>
                </c:pt>
                <c:pt idx="2">
                  <c:v>Swap Line Edit</c:v>
                </c:pt>
                <c:pt idx="3">
                  <c:v>Move Line Edit</c:v>
                </c:pt>
                <c:pt idx="4">
                  <c:v>Insert Break Edit</c:v>
                </c:pt>
                <c:pt idx="5">
                  <c:v>Insert Return Edit</c:v>
                </c:pt>
                <c:pt idx="6">
                  <c:v>If Statement Edit</c:v>
                </c:pt>
                <c:pt idx="7">
                  <c:v>Remove Block Edit</c:v>
                </c:pt>
                <c:pt idx="8">
                  <c:v>Swap Block Edit</c:v>
                </c:pt>
                <c:pt idx="9">
                  <c:v>Move Block Edit</c:v>
                </c:pt>
                <c:pt idx="10">
                  <c:v>No Edit Edit</c:v>
                </c:pt>
              </c:strCache>
            </c:strRef>
          </c:cat>
          <c:val>
            <c:numRef>
              <c:f>Sheet1!$D$6:$D$16</c:f>
              <c:numCache>
                <c:formatCode>General</c:formatCode>
                <c:ptCount val="11"/>
                <c:pt idx="0">
                  <c:v>2.4141443543751402</c:v>
                </c:pt>
                <c:pt idx="1">
                  <c:v>2.3132019531019701</c:v>
                </c:pt>
                <c:pt idx="2">
                  <c:v>2.4141346330218498</c:v>
                </c:pt>
                <c:pt idx="3">
                  <c:v>2.3132375130234801</c:v>
                </c:pt>
                <c:pt idx="4">
                  <c:v>2.3177656165801399</c:v>
                </c:pt>
                <c:pt idx="5">
                  <c:v>2.3177653619776599</c:v>
                </c:pt>
                <c:pt idx="6">
                  <c:v>2.4141391381444701</c:v>
                </c:pt>
                <c:pt idx="7">
                  <c:v>2.3305633320329999</c:v>
                </c:pt>
                <c:pt idx="8">
                  <c:v>2.4141443543751402</c:v>
                </c:pt>
                <c:pt idx="9">
                  <c:v>2.4141397440268699</c:v>
                </c:pt>
                <c:pt idx="10">
                  <c:v>2.4141443543751402</c:v>
                </c:pt>
              </c:numCache>
            </c:numRef>
          </c:val>
          <c:extLst>
            <c:ext xmlns:c16="http://schemas.microsoft.com/office/drawing/2014/chart" uri="{C3380CC4-5D6E-409C-BE32-E72D297353CC}">
              <c16:uniqueId val="{00000000-EDFC-A74B-B6A0-504802653FC4}"/>
            </c:ext>
          </c:extLst>
        </c:ser>
        <c:ser>
          <c:idx val="1"/>
          <c:order val="1"/>
          <c:tx>
            <c:strRef>
              <c:f>Sheet1!$E$5</c:f>
              <c:strCache>
                <c:ptCount val="1"/>
                <c:pt idx="0">
                  <c:v>Amount of Energy Saved (Joules)</c:v>
                </c:pt>
              </c:strCache>
            </c:strRef>
          </c:tx>
          <c:spPr>
            <a:solidFill>
              <a:schemeClr val="accent2">
                <a:alpha val="70000"/>
              </a:schemeClr>
            </a:solidFill>
            <a:ln>
              <a:noFill/>
            </a:ln>
            <a:effectLst/>
          </c:spPr>
          <c:invertIfNegative val="0"/>
          <c:dLbls>
            <c:dLbl>
              <c:idx val="9"/>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EDFC-A74B-B6A0-504802653FC4}"/>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Sheet1!$C$6:$C$16</c:f>
              <c:strCache>
                <c:ptCount val="11"/>
                <c:pt idx="0">
                  <c:v>Insert Line Edit</c:v>
                </c:pt>
                <c:pt idx="1">
                  <c:v>Remove Line Edit</c:v>
                </c:pt>
                <c:pt idx="2">
                  <c:v>Swap Line Edit</c:v>
                </c:pt>
                <c:pt idx="3">
                  <c:v>Move Line Edit</c:v>
                </c:pt>
                <c:pt idx="4">
                  <c:v>Insert Break Edit</c:v>
                </c:pt>
                <c:pt idx="5">
                  <c:v>Insert Return Edit</c:v>
                </c:pt>
                <c:pt idx="6">
                  <c:v>If Statement Edit</c:v>
                </c:pt>
                <c:pt idx="7">
                  <c:v>Remove Block Edit</c:v>
                </c:pt>
                <c:pt idx="8">
                  <c:v>Swap Block Edit</c:v>
                </c:pt>
                <c:pt idx="9">
                  <c:v>Move Block Edit</c:v>
                </c:pt>
                <c:pt idx="10">
                  <c:v>No Edit Edit</c:v>
                </c:pt>
              </c:strCache>
            </c:strRef>
          </c:cat>
          <c:val>
            <c:numRef>
              <c:f>Sheet1!$E$6:$E$16</c:f>
              <c:numCache>
                <c:formatCode>General</c:formatCode>
                <c:ptCount val="11"/>
                <c:pt idx="0">
                  <c:v>0</c:v>
                </c:pt>
                <c:pt idx="1">
                  <c:v>0.10094240127317011</c:v>
                </c:pt>
                <c:pt idx="2">
                  <c:v>9.7213532903595024E-6</c:v>
                </c:pt>
                <c:pt idx="3">
                  <c:v>0.10090684135166006</c:v>
                </c:pt>
                <c:pt idx="4">
                  <c:v>9.637873779500028E-2</c:v>
                </c:pt>
                <c:pt idx="5">
                  <c:v>9.6378992397480268E-2</c:v>
                </c:pt>
                <c:pt idx="6">
                  <c:v>5.2162306700687111E-6</c:v>
                </c:pt>
                <c:pt idx="7">
                  <c:v>8.3581022342140265E-2</c:v>
                </c:pt>
                <c:pt idx="8">
                  <c:v>0</c:v>
                </c:pt>
                <c:pt idx="9">
                  <c:v>4.6103482702619658E-6</c:v>
                </c:pt>
                <c:pt idx="10">
                  <c:v>0</c:v>
                </c:pt>
              </c:numCache>
            </c:numRef>
          </c:val>
          <c:extLst>
            <c:ext xmlns:c16="http://schemas.microsoft.com/office/drawing/2014/chart" uri="{C3380CC4-5D6E-409C-BE32-E72D297353CC}">
              <c16:uniqueId val="{00000002-EDFC-A74B-B6A0-504802653FC4}"/>
            </c:ext>
          </c:extLst>
        </c:ser>
        <c:dLbls>
          <c:dLblPos val="ctr"/>
          <c:showLegendKey val="0"/>
          <c:showVal val="1"/>
          <c:showCatName val="0"/>
          <c:showSerName val="0"/>
          <c:showPercent val="0"/>
          <c:showBubbleSize val="0"/>
        </c:dLbls>
        <c:gapWidth val="50"/>
        <c:overlap val="100"/>
        <c:axId val="1015127600"/>
        <c:axId val="978273120"/>
      </c:barChart>
      <c:catAx>
        <c:axId val="1015127600"/>
        <c:scaling>
          <c:orientation val="minMax"/>
        </c:scaling>
        <c:delete val="0"/>
        <c:axPos val="l"/>
        <c:title>
          <c:tx>
            <c:rich>
              <a:bodyPr rot="-5400000" spcFirstLastPara="1" vertOverflow="ellipsis" vert="horz" wrap="square" anchor="ctr" anchorCtr="1"/>
              <a:lstStyle/>
              <a:p>
                <a:pPr>
                  <a:defRPr sz="900" b="0" i="0" u="none" strike="noStrike" kern="1200" cap="none"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cap="none"/>
                  <a:t>Type of edit</a:t>
                </a:r>
              </a:p>
            </c:rich>
          </c:tx>
          <c:overlay val="0"/>
          <c:spPr>
            <a:noFill/>
            <a:ln>
              <a:noFill/>
            </a:ln>
            <a:effectLst/>
          </c:spPr>
          <c:txPr>
            <a:bodyPr rot="-5400000" spcFirstLastPara="1" vertOverflow="ellipsis" vert="horz" wrap="square" anchor="ctr" anchorCtr="1"/>
            <a:lstStyle/>
            <a:p>
              <a:pPr>
                <a:defRPr sz="900" b="0" i="0" u="none" strike="noStrike" kern="1200" cap="none"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978273120"/>
        <c:crosses val="autoZero"/>
        <c:auto val="1"/>
        <c:lblAlgn val="ctr"/>
        <c:lblOffset val="100"/>
        <c:noMultiLvlLbl val="0"/>
      </c:catAx>
      <c:valAx>
        <c:axId val="978273120"/>
        <c:scaling>
          <c:orientation val="minMax"/>
        </c:scaling>
        <c:delete val="0"/>
        <c:axPos val="b"/>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title>
          <c:tx>
            <c:rich>
              <a:bodyPr rot="0" spcFirstLastPara="1" vertOverflow="ellipsis" vert="horz" wrap="square" anchor="ctr" anchorCtr="1"/>
              <a:lstStyle/>
              <a:p>
                <a:pPr>
                  <a:defRPr sz="900" b="0" i="0" u="none" strike="noStrike" kern="1200" cap="none"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cap="none"/>
                  <a:t>Energy (Joules)</a:t>
                </a:r>
              </a:p>
            </c:rich>
          </c:tx>
          <c:overlay val="0"/>
          <c:spPr>
            <a:noFill/>
            <a:ln>
              <a:noFill/>
            </a:ln>
            <a:effectLst/>
          </c:spPr>
          <c:txPr>
            <a:bodyPr rot="0" spcFirstLastPara="1" vertOverflow="ellipsis" vert="horz" wrap="square" anchor="ctr" anchorCtr="1"/>
            <a:lstStyle/>
            <a:p>
              <a:pPr>
                <a:defRPr sz="900" b="0" i="0" u="none" strike="noStrike" kern="1200" cap="none"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151276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What </a:t>
            </a:r>
            <a:r>
              <a:rPr lang="en-US" dirty="0" err="1"/>
              <a:t>Diss</a:t>
            </a:r>
            <a:r>
              <a:rPr lang="en-US" dirty="0"/>
              <a:t> says: - </a:t>
            </a:r>
            <a:r>
              <a:rPr lang="en-US" dirty="0" err="1"/>
              <a:t>Optimisation</a:t>
            </a:r>
            <a:r>
              <a:rPr lang="en-US" dirty="0"/>
              <a:t> in Java:</a:t>
            </a:r>
            <a:endParaRPr dirty="0"/>
          </a:p>
          <a:p>
            <a:pPr marL="0" marR="0" lvl="0" indent="0" algn="l" rtl="0">
              <a:lnSpc>
                <a:spcPct val="100000"/>
              </a:lnSpc>
              <a:spcBef>
                <a:spcPts val="0"/>
              </a:spcBef>
              <a:spcAft>
                <a:spcPts val="0"/>
              </a:spcAft>
              <a:buClr>
                <a:schemeClr val="dk1"/>
              </a:buClr>
              <a:buSzPts val="1200"/>
              <a:buFont typeface="Calibri"/>
              <a:buNone/>
            </a:pPr>
            <a:r>
              <a:rPr lang="en-US" sz="1200" dirty="0" err="1">
                <a:solidFill>
                  <a:schemeClr val="dk1"/>
                </a:solidFill>
                <a:latin typeface="Calibri"/>
                <a:ea typeface="Calibri"/>
                <a:cs typeface="Calibri"/>
                <a:sym typeface="Calibri"/>
              </a:rPr>
              <a:t>Optimisation</a:t>
            </a:r>
            <a:r>
              <a:rPr lang="en-US" sz="1200" dirty="0">
                <a:solidFill>
                  <a:schemeClr val="dk1"/>
                </a:solidFill>
                <a:latin typeface="Calibri"/>
                <a:ea typeface="Calibri"/>
                <a:cs typeface="Calibri"/>
                <a:sym typeface="Calibri"/>
              </a:rPr>
              <a:t> in Java focuses on goals within or related to the source code can be </a:t>
            </a:r>
            <a:r>
              <a:rPr lang="en-US" sz="1200" dirty="0" err="1">
                <a:solidFill>
                  <a:schemeClr val="dk1"/>
                </a:solidFill>
                <a:latin typeface="Calibri"/>
                <a:ea typeface="Calibri"/>
                <a:cs typeface="Calibri"/>
                <a:sym typeface="Calibri"/>
              </a:rPr>
              <a:t>optimised</a:t>
            </a:r>
            <a:r>
              <a:rPr lang="en-US" sz="1200" dirty="0">
                <a:solidFill>
                  <a:schemeClr val="dk1"/>
                </a:solidFill>
                <a:latin typeface="Calibri"/>
                <a:ea typeface="Calibri"/>
                <a:cs typeface="Calibri"/>
                <a:sym typeface="Calibri"/>
              </a:rPr>
              <a:t> [23]. This research focuses on changing Java code and Java Projects that can be used to improve an application’s execution time and reduce an application’s requirement for the energy it needs to run. </a:t>
            </a:r>
            <a:endParaRPr dirty="0"/>
          </a:p>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What the </a:t>
            </a:r>
            <a:r>
              <a:rPr lang="en-US" dirty="0" err="1"/>
              <a:t>diss</a:t>
            </a:r>
            <a:r>
              <a:rPr lang="en-US" dirty="0"/>
              <a:t> said:</a:t>
            </a:r>
            <a:endParaRPr dirty="0"/>
          </a:p>
          <a:p>
            <a:pPr marL="171450" marR="0" lvl="0" indent="-171450" algn="l" rtl="0">
              <a:lnSpc>
                <a:spcPct val="100000"/>
              </a:lnSpc>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Throughout the project, two important questions were asked: What changes to code can developers make to reduce the program’s energy consumption? And can GI techniques like a GA find a version of the code that uses the least amount of energy? </a:t>
            </a:r>
            <a:endParaRPr dirty="0"/>
          </a:p>
          <a:p>
            <a:pPr marL="0" lvl="0" indent="0" algn="l" rtl="0">
              <a:spcBef>
                <a:spcPts val="0"/>
              </a:spcBef>
              <a:spcAft>
                <a:spcPts val="0"/>
              </a:spcAft>
              <a:buNone/>
            </a:pPr>
            <a:endParaRPr dirty="0"/>
          </a:p>
        </p:txBody>
      </p:sp>
      <p:sp>
        <p:nvSpPr>
          <p:cNvPr id="260" name="Google Shape;26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What it says in the </a:t>
            </a:r>
            <a:r>
              <a:rPr lang="en-US" dirty="0" err="1"/>
              <a:t>diss</a:t>
            </a:r>
            <a:r>
              <a:rPr lang="en-US" dirty="0"/>
              <a:t>:</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Genetic Algorithms (GA) are algorithms based on the biological notion of evolution and natural selection, as conceived by Charles Darwin. Genetic algorithms use the principle of survival of the fittest and inheritance. The traits of the parent who prevail are passed onto the children. Throughout the duration of the algorithm, many possible solutions to a problem are found; these solutions are called ‘individuals’. Every iteration of the algorithm selects a solution with high fitness from a collection of individuals. Subsequent iterations generate further solutions from these individuals. Some of these solutions are closer at achieving the most </a:t>
            </a:r>
            <a:r>
              <a:rPr lang="en-US" sz="1200" dirty="0" err="1">
                <a:solidFill>
                  <a:schemeClr val="dk1"/>
                </a:solidFill>
                <a:latin typeface="Calibri"/>
                <a:ea typeface="Calibri"/>
                <a:cs typeface="Calibri"/>
                <a:sym typeface="Calibri"/>
              </a:rPr>
              <a:t>optimised</a:t>
            </a:r>
            <a:r>
              <a:rPr lang="en-US" sz="1200" dirty="0">
                <a:solidFill>
                  <a:schemeClr val="dk1"/>
                </a:solidFill>
                <a:latin typeface="Calibri"/>
                <a:ea typeface="Calibri"/>
                <a:cs typeface="Calibri"/>
                <a:sym typeface="Calibri"/>
              </a:rPr>
              <a:t> solution to the problem and some solutions are not. The selection stage decides what traits are to be kept for the future generations. Traits   that do not confer improved fitness are disregarded by the selection in the next iteration.</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An “Individual” or “chromosome” is a possible solution to the problem. In a classic GA, a chromosome is a string of bits and each individual bit is a gene. The selection stage ‘selects’ individuals with high fitness that will progress to the next population. In the mutation stage, individual genes of the highly fit parent chromosome are flipped from one to zero or vice versa to create a new mutated chromosome to pass onto further populations. The crossover stage requires taking genes from the two parents and combining them to make a new individual who may be a more </a:t>
            </a:r>
            <a:r>
              <a:rPr lang="en-US" sz="1200" dirty="0" err="1">
                <a:solidFill>
                  <a:schemeClr val="dk1"/>
                </a:solidFill>
                <a:latin typeface="Calibri"/>
                <a:ea typeface="Calibri"/>
                <a:cs typeface="Calibri"/>
                <a:sym typeface="Calibri"/>
              </a:rPr>
              <a:t>optimised</a:t>
            </a:r>
            <a:r>
              <a:rPr lang="en-US" sz="1200" dirty="0">
                <a:solidFill>
                  <a:schemeClr val="dk1"/>
                </a:solidFill>
                <a:latin typeface="Calibri"/>
                <a:ea typeface="Calibri"/>
                <a:cs typeface="Calibri"/>
                <a:sym typeface="Calibri"/>
              </a:rPr>
              <a:t> solution to the problem than their parents. </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A “population” is a set of individuals. The </a:t>
            </a:r>
            <a:r>
              <a:rPr lang="en-US" sz="1200" dirty="0" err="1">
                <a:solidFill>
                  <a:schemeClr val="dk1"/>
                </a:solidFill>
                <a:latin typeface="Calibri"/>
                <a:ea typeface="Calibri"/>
                <a:cs typeface="Calibri"/>
                <a:sym typeface="Calibri"/>
              </a:rPr>
              <a:t>initialise</a:t>
            </a:r>
            <a:r>
              <a:rPr lang="en-US" sz="1200" dirty="0">
                <a:solidFill>
                  <a:schemeClr val="dk1"/>
                </a:solidFill>
                <a:latin typeface="Calibri"/>
                <a:ea typeface="Calibri"/>
                <a:cs typeface="Calibri"/>
                <a:sym typeface="Calibri"/>
              </a:rPr>
              <a:t> population stage involves gathering a collection of individuals together to form a population. As individuals increase their fitness throughout the lifetime of the GA, the overall population has a higher fitness. It therefore has a higher possibility of finding a solution to the problem. </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In the problems that form the focus of this project, genetic improvement problems, the individuals can be lists of changes in source code or new versions of the source code. In the GI tool Gin [2] [5], an individual is a list of "Edits". Each "Edit" is a single change to the source code such as moving a line from one place to another. The mutation stage adds or removes edits to source code and in the crossover stage, a combination of edits is combined together into a new version of the source code. An edit is similar to a gene but not a direct parallel because an edit is what has changed in the code. A "patch" is similar to a chromosome but not by the traditional definition  because a "patch" may comprise of no edits if it happens that in the current version of source code in also the most </a:t>
            </a:r>
            <a:r>
              <a:rPr lang="en-US" sz="1200" dirty="0" err="1">
                <a:solidFill>
                  <a:schemeClr val="dk1"/>
                </a:solidFill>
                <a:latin typeface="Calibri"/>
                <a:ea typeface="Calibri"/>
                <a:cs typeface="Calibri"/>
                <a:sym typeface="Calibri"/>
              </a:rPr>
              <a:t>optimised</a:t>
            </a:r>
            <a:r>
              <a:rPr lang="en-US" sz="1200" dirty="0">
                <a:solidFill>
                  <a:schemeClr val="dk1"/>
                </a:solidFill>
                <a:latin typeface="Calibri"/>
                <a:ea typeface="Calibri"/>
                <a:cs typeface="Calibri"/>
                <a:sym typeface="Calibri"/>
              </a:rPr>
              <a:t> source code. A patch could also contain a collection of edits to create the </a:t>
            </a:r>
            <a:r>
              <a:rPr lang="en-US" sz="1200" dirty="0" err="1">
                <a:solidFill>
                  <a:schemeClr val="dk1"/>
                </a:solidFill>
                <a:latin typeface="Calibri"/>
                <a:ea typeface="Calibri"/>
                <a:cs typeface="Calibri"/>
                <a:sym typeface="Calibri"/>
              </a:rPr>
              <a:t>optimised</a:t>
            </a:r>
            <a:r>
              <a:rPr lang="en-US" sz="1200" dirty="0">
                <a:solidFill>
                  <a:schemeClr val="dk1"/>
                </a:solidFill>
                <a:latin typeface="Calibri"/>
                <a:ea typeface="Calibri"/>
                <a:cs typeface="Calibri"/>
                <a:sym typeface="Calibri"/>
              </a:rPr>
              <a:t> source code. In the Gin Code [5] [2], a collection of patches is like a classic genetic algorithm’s definition of a population. </a:t>
            </a:r>
            <a:endParaRPr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 </a:t>
            </a:r>
            <a:endParaRPr dirty="0"/>
          </a:p>
          <a:p>
            <a:pPr marL="171450" lvl="0" indent="-95250" algn="l" rtl="0">
              <a:spcBef>
                <a:spcPts val="0"/>
              </a:spcBef>
              <a:spcAft>
                <a:spcPts val="0"/>
              </a:spcAft>
              <a:buClr>
                <a:schemeClr val="dk1"/>
              </a:buClr>
              <a:buSzPts val="1200"/>
              <a:buFont typeface="Arial"/>
              <a:buNone/>
            </a:pPr>
            <a:endParaRPr dirty="0"/>
          </a:p>
        </p:txBody>
      </p:sp>
      <p:sp>
        <p:nvSpPr>
          <p:cNvPr id="108" name="Google Shape;10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err="1"/>
              <a:t>Whats</a:t>
            </a:r>
            <a:r>
              <a:rPr lang="en-US" dirty="0"/>
              <a:t> in the </a:t>
            </a:r>
            <a:r>
              <a:rPr lang="en-US" dirty="0" err="1"/>
              <a:t>diss</a:t>
            </a:r>
            <a:r>
              <a:rPr lang="en-US" dirty="0"/>
              <a:t>?</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As mentioned previously, the fitness of an individual is how well that particular individual performs the task. In this instance, there are several potential measures of fitness, for example, one can ask: Does the new source code compile? Does the new source code pass the unit tests? What is the energy consumption of the application? This has meant that each element of fitness needs a weight, which is how important that element is in the fitness function. For example, whether the source code can compile has a larger weight than the unit tests because if a program does not compile then the unit tests are irrelevant as the program has lost all functionality. </a:t>
            </a:r>
            <a:r>
              <a:rPr lang="en-US" sz="1200" i="1" dirty="0">
                <a:solidFill>
                  <a:schemeClr val="dk1"/>
                </a:solidFill>
                <a:latin typeface="Calibri"/>
                <a:ea typeface="Calibri"/>
                <a:cs typeface="Calibri"/>
                <a:sym typeface="Calibri"/>
              </a:rPr>
              <a:t>Table 1</a:t>
            </a:r>
            <a:r>
              <a:rPr lang="en-US" sz="1200" dirty="0">
                <a:solidFill>
                  <a:schemeClr val="dk1"/>
                </a:solidFill>
                <a:latin typeface="Calibri"/>
                <a:ea typeface="Calibri"/>
                <a:cs typeface="Calibri"/>
                <a:sym typeface="Calibri"/>
              </a:rPr>
              <a:t> presents the different elements of the fitness and a way that the different weights can be used together . In the example below, Individual 3 would be the most </a:t>
            </a:r>
            <a:r>
              <a:rPr lang="en-US" sz="1200" dirty="0" err="1">
                <a:solidFill>
                  <a:schemeClr val="dk1"/>
                </a:solidFill>
                <a:latin typeface="Calibri"/>
                <a:ea typeface="Calibri"/>
                <a:cs typeface="Calibri"/>
                <a:sym typeface="Calibri"/>
              </a:rPr>
              <a:t>optimised</a:t>
            </a:r>
            <a:r>
              <a:rPr lang="en-US" sz="1200" dirty="0">
                <a:solidFill>
                  <a:schemeClr val="dk1"/>
                </a:solidFill>
                <a:latin typeface="Calibri"/>
                <a:ea typeface="Calibri"/>
                <a:cs typeface="Calibri"/>
                <a:sym typeface="Calibri"/>
              </a:rPr>
              <a:t> because it has passed the most weighted elements, such as that it can compile and energy consumption although it failed two-unit tests . </a:t>
            </a:r>
            <a:endParaRPr sz="1200"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any </a:t>
            </a:r>
            <a:r>
              <a:rPr lang="en-US" sz="1200" dirty="0" err="1">
                <a:solidFill>
                  <a:schemeClr val="dk1"/>
                </a:solidFill>
                <a:latin typeface="Calibri"/>
                <a:ea typeface="Calibri"/>
                <a:cs typeface="Calibri"/>
                <a:sym typeface="Calibri"/>
              </a:rPr>
              <a:t>optimisation</a:t>
            </a:r>
            <a:r>
              <a:rPr lang="en-US" sz="1200" dirty="0">
                <a:solidFill>
                  <a:schemeClr val="dk1"/>
                </a:solidFill>
                <a:latin typeface="Calibri"/>
                <a:ea typeface="Calibri"/>
                <a:cs typeface="Calibri"/>
                <a:sym typeface="Calibri"/>
              </a:rPr>
              <a:t> problem, the fitness function needs to be defined before a solution is executed. Changing the fitness function can present new ways to </a:t>
            </a:r>
            <a:r>
              <a:rPr lang="en-US" sz="1200" dirty="0" err="1">
                <a:solidFill>
                  <a:schemeClr val="dk1"/>
                </a:solidFill>
                <a:latin typeface="Calibri"/>
                <a:ea typeface="Calibri"/>
                <a:cs typeface="Calibri"/>
                <a:sym typeface="Calibri"/>
              </a:rPr>
              <a:t>optimise</a:t>
            </a:r>
            <a:r>
              <a:rPr lang="en-US" sz="1200" dirty="0">
                <a:solidFill>
                  <a:schemeClr val="dk1"/>
                </a:solidFill>
                <a:latin typeface="Calibri"/>
                <a:ea typeface="Calibri"/>
                <a:cs typeface="Calibri"/>
                <a:sym typeface="Calibri"/>
              </a:rPr>
              <a:t> Java. For example, by changing the fitness to focus on execution time or energy consumption, the Java application can be </a:t>
            </a:r>
            <a:r>
              <a:rPr lang="en-US" sz="1200" dirty="0" err="1">
                <a:solidFill>
                  <a:schemeClr val="dk1"/>
                </a:solidFill>
                <a:latin typeface="Calibri"/>
                <a:ea typeface="Calibri"/>
                <a:cs typeface="Calibri"/>
                <a:sym typeface="Calibri"/>
              </a:rPr>
              <a:t>optimised</a:t>
            </a:r>
            <a:r>
              <a:rPr lang="en-US" sz="1200" dirty="0">
                <a:solidFill>
                  <a:schemeClr val="dk1"/>
                </a:solidFill>
                <a:latin typeface="Calibri"/>
                <a:ea typeface="Calibri"/>
                <a:cs typeface="Calibri"/>
                <a:sym typeface="Calibri"/>
              </a:rPr>
              <a:t> in different ways. </a:t>
            </a:r>
            <a:endParaRPr dirty="0"/>
          </a:p>
          <a:p>
            <a:pPr marL="171450" lvl="0" indent="-95250" algn="l" rtl="0">
              <a:spcBef>
                <a:spcPts val="0"/>
              </a:spcBef>
              <a:spcAft>
                <a:spcPts val="0"/>
              </a:spcAft>
              <a:buClr>
                <a:schemeClr val="dk1"/>
              </a:buClr>
              <a:buSzPts val="1200"/>
              <a:buFont typeface="Arial"/>
              <a:buNone/>
            </a:pPr>
            <a:endParaRPr sz="1200" dirty="0">
              <a:solidFill>
                <a:schemeClr val="dk1"/>
              </a:solidFill>
              <a:latin typeface="Calibri"/>
              <a:ea typeface="Calibri"/>
              <a:cs typeface="Calibri"/>
              <a:sym typeface="Calibri"/>
            </a:endParaRPr>
          </a:p>
        </p:txBody>
      </p:sp>
      <p:sp>
        <p:nvSpPr>
          <p:cNvPr id="133" name="Google Shape;13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What the </a:t>
            </a:r>
            <a:r>
              <a:rPr lang="en-US" dirty="0" err="1"/>
              <a:t>diss</a:t>
            </a:r>
            <a:r>
              <a:rPr lang="en-US" dirty="0"/>
              <a:t> says: </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Green Software engineering, a term coined by Hindle [4] is a type of software engineering which is more environmentally sustainable, so it takes into consideration the power usage of creating software. There are very few uses of physical measurements in software engineering even though this is critical for measuring energy. This lack of physical measurement creates limitations regarding experimentation and </a:t>
            </a:r>
            <a:r>
              <a:rPr lang="en-US" sz="1200" dirty="0" err="1">
                <a:solidFill>
                  <a:schemeClr val="dk1"/>
                </a:solidFill>
                <a:latin typeface="Calibri"/>
                <a:ea typeface="Calibri"/>
                <a:cs typeface="Calibri"/>
                <a:sym typeface="Calibri"/>
              </a:rPr>
              <a:t>analysing</a:t>
            </a:r>
            <a:r>
              <a:rPr lang="en-US" sz="1200" dirty="0">
                <a:solidFill>
                  <a:schemeClr val="dk1"/>
                </a:solidFill>
                <a:latin typeface="Calibri"/>
                <a:ea typeface="Calibri"/>
                <a:cs typeface="Calibri"/>
                <a:sym typeface="Calibri"/>
              </a:rPr>
              <a:t> energy usage . </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Green Software Engineering is an important, yet emerging field. Because this field is at an early stage of development, it has been marked by a low level of resources, a small coherent community and an uncertain methodology. This field needs an increase in support and research, which can pose a negative image of making the field an ‘impossible bar' [4] that may not be achieved. An increase in support and research may come with the recent developments  about climate change [21]. This issue has only amplified the importance and necessity of this research of the desire to keep our current technology-heavy lifestyles, as well as to ‘limit climate change’.</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Research that was conducted by Hindle focuses on software’s interaction in other contexts other than mobile applications. Hindle researches in mobile applications, Data </a:t>
            </a:r>
            <a:r>
              <a:rPr lang="en-US" sz="1200" dirty="0" err="1">
                <a:solidFill>
                  <a:schemeClr val="dk1"/>
                </a:solidFill>
                <a:latin typeface="Calibri"/>
                <a:ea typeface="Calibri"/>
                <a:cs typeface="Calibri"/>
                <a:sym typeface="Calibri"/>
              </a:rPr>
              <a:t>Centres</a:t>
            </a:r>
            <a:r>
              <a:rPr lang="en-US" sz="1200" dirty="0">
                <a:solidFill>
                  <a:schemeClr val="dk1"/>
                </a:solidFill>
                <a:latin typeface="Calibri"/>
                <a:ea typeface="Calibri"/>
                <a:cs typeface="Calibri"/>
                <a:sym typeface="Calibri"/>
              </a:rPr>
              <a:t> and embedded sensors. Hindle has a proposal to have an energy rating on mobile applications included with the mobile application other functions; an example of this can be seen in </a:t>
            </a:r>
            <a:r>
              <a:rPr lang="en-US" sz="1200" i="1" dirty="0">
                <a:solidFill>
                  <a:schemeClr val="dk1"/>
                </a:solidFill>
                <a:latin typeface="Calibri"/>
                <a:ea typeface="Calibri"/>
                <a:cs typeface="Calibri"/>
                <a:sym typeface="Calibri"/>
              </a:rPr>
              <a:t>Figure 2.5</a:t>
            </a:r>
            <a:r>
              <a:rPr lang="en-US" sz="1200" dirty="0">
                <a:solidFill>
                  <a:schemeClr val="dk1"/>
                </a:solidFill>
                <a:latin typeface="Calibri"/>
                <a:ea typeface="Calibri"/>
                <a:cs typeface="Calibri"/>
                <a:sym typeface="Calibri"/>
              </a:rPr>
              <a:t>. Therefore, the user has the responsibility of choosing a more sustainable application, which offers an interesting proposal as it gives the user more responsibility and can be used as an extra selling point for a mobile application. </a:t>
            </a:r>
            <a:endParaRPr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 </a:t>
            </a:r>
            <a:endParaRPr dirty="0"/>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What the </a:t>
            </a:r>
            <a:r>
              <a:rPr lang="en-US" dirty="0" err="1"/>
              <a:t>Diss</a:t>
            </a:r>
            <a:r>
              <a:rPr lang="en-US" dirty="0"/>
              <a:t> said:</a:t>
            </a:r>
            <a:endParaRPr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GIN, Genetic Improvement in no time, [12] is a Java tool that makes it easier to implement Genetic Improvement and has a goal “to stimulate development in GI tooling” [2] [5]. The Gin application itself </a:t>
            </a:r>
            <a:r>
              <a:rPr lang="en-US" sz="1200" dirty="0" err="1">
                <a:solidFill>
                  <a:schemeClr val="dk1"/>
                </a:solidFill>
                <a:latin typeface="Calibri"/>
                <a:ea typeface="Calibri"/>
                <a:cs typeface="Calibri"/>
                <a:sym typeface="Calibri"/>
              </a:rPr>
              <a:t>optimises</a:t>
            </a:r>
            <a:r>
              <a:rPr lang="en-US" sz="1200" dirty="0">
                <a:solidFill>
                  <a:schemeClr val="dk1"/>
                </a:solidFill>
                <a:latin typeface="Calibri"/>
                <a:ea typeface="Calibri"/>
                <a:cs typeface="Calibri"/>
                <a:sym typeface="Calibri"/>
              </a:rPr>
              <a:t> a Java class, using a local search to add “Edits” to the source code until a more-</a:t>
            </a:r>
            <a:r>
              <a:rPr lang="en-US" sz="1200" dirty="0" err="1">
                <a:solidFill>
                  <a:schemeClr val="dk1"/>
                </a:solidFill>
                <a:latin typeface="Calibri"/>
                <a:ea typeface="Calibri"/>
                <a:cs typeface="Calibri"/>
                <a:sym typeface="Calibri"/>
              </a:rPr>
              <a:t>optimised</a:t>
            </a:r>
            <a:r>
              <a:rPr lang="en-US" sz="1200" dirty="0">
                <a:solidFill>
                  <a:schemeClr val="dk1"/>
                </a:solidFill>
                <a:latin typeface="Calibri"/>
                <a:ea typeface="Calibri"/>
                <a:cs typeface="Calibri"/>
                <a:sym typeface="Calibri"/>
              </a:rPr>
              <a:t> version of the code is found. As seen in </a:t>
            </a:r>
            <a:r>
              <a:rPr lang="en-US" sz="1200" i="1" dirty="0">
                <a:solidFill>
                  <a:schemeClr val="dk1"/>
                </a:solidFill>
                <a:latin typeface="Calibri"/>
                <a:ea typeface="Calibri"/>
                <a:cs typeface="Calibri"/>
                <a:sym typeface="Calibri"/>
              </a:rPr>
              <a:t>Figure 2.2</a:t>
            </a:r>
            <a:r>
              <a:rPr lang="en-US" sz="1200" dirty="0">
                <a:solidFill>
                  <a:schemeClr val="dk1"/>
                </a:solidFill>
                <a:latin typeface="Calibri"/>
                <a:ea typeface="Calibri"/>
                <a:cs typeface="Calibri"/>
                <a:sym typeface="Calibri"/>
              </a:rPr>
              <a:t> and </a:t>
            </a:r>
            <a:r>
              <a:rPr lang="en-US" sz="1200" i="1" dirty="0">
                <a:solidFill>
                  <a:schemeClr val="dk1"/>
                </a:solidFill>
                <a:latin typeface="Calibri"/>
                <a:ea typeface="Calibri"/>
                <a:cs typeface="Calibri"/>
                <a:sym typeface="Calibri"/>
              </a:rPr>
              <a:t>2.3</a:t>
            </a:r>
            <a:r>
              <a:rPr lang="en-US" sz="1200" dirty="0">
                <a:solidFill>
                  <a:schemeClr val="dk1"/>
                </a:solidFill>
                <a:latin typeface="Calibri"/>
                <a:ea typeface="Calibri"/>
                <a:cs typeface="Calibri"/>
                <a:sym typeface="Calibri"/>
              </a:rPr>
              <a:t>, GIN manipulates code in three principal ways: deletion, copying and replacement. </a:t>
            </a:r>
            <a:endParaRPr dirty="0"/>
          </a:p>
        </p:txBody>
      </p:sp>
      <p:sp>
        <p:nvSpPr>
          <p:cNvPr id="159" name="Google Shape;15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What the diss says:</a:t>
            </a:r>
            <a:endParaRPr/>
          </a:p>
          <a:p>
            <a:pPr marL="17145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To begin with, I created a toolkit in a similar style to the Gin toolkit [5] [2]. The toolkit I implemented had a different structure and used different edits in comparison to the Gin toolkit. This was done because I wanted to learn how Gin worked and what techniques they used that I could use or manipulate for my own toolkit. Creating my own toolkit allowed for me to explore different areas that we can optimise code and gave me freedom to try new ideas. I also personally found it easier to create my own toolkit, rather than try to add changes to the Gin tool, which is constantly being changed and refactored by multiple universities and professors with their plethora of ideas . </a:t>
            </a:r>
            <a:endParaRPr/>
          </a:p>
          <a:p>
            <a:pPr marL="17145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purpose of the toolkit was change Java programs in a variety of ways. For example, the toolkit starts with the code seen to the left in </a:t>
            </a:r>
            <a:r>
              <a:rPr lang="en-US" sz="1200" i="1">
                <a:solidFill>
                  <a:schemeClr val="dk1"/>
                </a:solidFill>
                <a:latin typeface="Calibri"/>
                <a:ea typeface="Calibri"/>
                <a:cs typeface="Calibri"/>
                <a:sym typeface="Calibri"/>
              </a:rPr>
              <a:t>figure 4.1</a:t>
            </a:r>
            <a:r>
              <a:rPr lang="en-US" sz="1200">
                <a:solidFill>
                  <a:schemeClr val="dk1"/>
                </a:solidFill>
                <a:latin typeface="Calibri"/>
                <a:ea typeface="Calibri"/>
                <a:cs typeface="Calibri"/>
                <a:sym typeface="Calibri"/>
              </a:rPr>
              <a:t> and the aim of the toolkit is to change this code into the code on the right of </a:t>
            </a:r>
            <a:r>
              <a:rPr lang="en-US" sz="1200" i="1">
                <a:solidFill>
                  <a:schemeClr val="dk1"/>
                </a:solidFill>
                <a:latin typeface="Calibri"/>
                <a:ea typeface="Calibri"/>
                <a:cs typeface="Calibri"/>
                <a:sym typeface="Calibri"/>
              </a:rPr>
              <a:t>figure 4.1</a:t>
            </a:r>
            <a:r>
              <a:rPr lang="en-US" sz="1200">
                <a:solidFill>
                  <a:schemeClr val="dk1"/>
                </a:solidFill>
                <a:latin typeface="Calibri"/>
                <a:ea typeface="Calibri"/>
                <a:cs typeface="Calibri"/>
                <a:sym typeface="Calibri"/>
              </a:rPr>
              <a:t>. </a:t>
            </a:r>
            <a:r>
              <a:rPr lang="en-US" sz="1200" i="1">
                <a:solidFill>
                  <a:schemeClr val="dk1"/>
                </a:solidFill>
                <a:latin typeface="Calibri"/>
                <a:ea typeface="Calibri"/>
                <a:cs typeface="Calibri"/>
                <a:sym typeface="Calibri"/>
              </a:rPr>
              <a:t>Figure 4.1</a:t>
            </a:r>
            <a:r>
              <a:rPr lang="en-US" sz="1200">
                <a:solidFill>
                  <a:schemeClr val="dk1"/>
                </a:solidFill>
                <a:latin typeface="Calibri"/>
                <a:ea typeface="Calibri"/>
                <a:cs typeface="Calibri"/>
                <a:sym typeface="Calibri"/>
              </a:rPr>
              <a:t> is labelled with the different edits applied to the code.</a:t>
            </a:r>
            <a:endParaRPr/>
          </a:p>
          <a:p>
            <a:pPr marL="0" lvl="0" indent="0" algn="l" rtl="0">
              <a:spcBef>
                <a:spcPts val="0"/>
              </a:spcBef>
              <a:spcAft>
                <a:spcPts val="0"/>
              </a:spcAft>
              <a:buNone/>
            </a:pPr>
            <a:endParaRPr/>
          </a:p>
        </p:txBody>
      </p:sp>
      <p:sp>
        <p:nvSpPr>
          <p:cNvPr id="171" name="Google Shape;17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What the diss says:</a:t>
            </a:r>
            <a:endParaRPr/>
          </a:p>
          <a:p>
            <a:pPr marL="171450" marR="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Similarly, to Gin, during the early development of the toolkit, I used the ‘Triangle program’ for testing to see whether I can optimise a program. The triangle program is a simple program that only consists of one file, has a main method and is written in Java with corresponding Junit tests which fits in the current capacity of the toolkit.  The Triangle program has 43 lines and with our 10 edits, this creates a ten billion sized search space.</a:t>
            </a:r>
            <a:endParaRPr/>
          </a:p>
          <a:p>
            <a:pPr marL="171450" lvl="0" indent="-95250" algn="l" rtl="0">
              <a:spcBef>
                <a:spcPts val="0"/>
              </a:spcBef>
              <a:spcAft>
                <a:spcPts val="0"/>
              </a:spcAft>
              <a:buClr>
                <a:schemeClr val="dk1"/>
              </a:buClr>
              <a:buSzPts val="1200"/>
              <a:buFont typeface="Arial"/>
              <a:buNone/>
            </a:pPr>
            <a:endParaRPr/>
          </a:p>
        </p:txBody>
      </p:sp>
      <p:sp>
        <p:nvSpPr>
          <p:cNvPr id="237" name="Google Shape;23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What the </a:t>
            </a:r>
            <a:r>
              <a:rPr lang="en-US" dirty="0" err="1"/>
              <a:t>diss</a:t>
            </a:r>
            <a:r>
              <a:rPr lang="en-US" dirty="0"/>
              <a:t> says:</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Opacitor [16] [1] [17] [6] is a tool which measures the energy consumption of JVM programs. It does this by using a bytecode level model of energy cost; counting the bytecodes executed by a running program and matching these to previously measured quantities of energy consumption. Opacitor ‘can detect small changes in execution profile, down to opcode level’ [6] therefore it records the energy used by a program down to its lowest level. The Opacitor measures energy usage in joules and, unlike many similar tools, does not use a CPU as a proxy for energy use. Therefore, using joules and bytecode increases the accuracy of the readings. </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Opacitor is one of the first tools of its kind to measure the energy produced by an executing program using Search-Based Software Engineering. Due to the implementation of the Opacitor it can detect the smallest changes in execution, thereby recording all the possible energy usage from the entire execution of the program. The Opacitor is unaffected by the rest of the computational environment so that when it examines the smallest changes these are the only changes in the program and does not include any other environmental factors. </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The Opacitor is deterministic, i.e. it will produce the same output from a given input. The Opacitor’s results have helped reduce a program’s energy usage by up to 70% in the best case and 20% in the worst case [1].  The Opacitor is one of the few tools that can detect small changes in the execution and is responsive to metaheuristic searches  [1]. </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The Opacitor's only focus is on the CPU and it does not consider other features of a mobile phone that use a large amount of battery power such as the display, WI-FI and GPS. The Opacitor is exclusive to applications and the CPU does not consider other features or how they work with applications and the effect that they may have on the battery.</a:t>
            </a:r>
            <a:endParaRPr dirty="0"/>
          </a:p>
          <a:p>
            <a:pPr marL="171450" lvl="0" indent="-171450"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Opacitor provides services that can disable the Java Garbage Collector and the Just-In-Time Compilation. Java’s garbage collection adds a stochastic </a:t>
            </a:r>
            <a:r>
              <a:rPr lang="en-US" sz="1200" dirty="0" err="1">
                <a:solidFill>
                  <a:schemeClr val="dk1"/>
                </a:solidFill>
                <a:latin typeface="Calibri"/>
                <a:ea typeface="Calibri"/>
                <a:cs typeface="Calibri"/>
                <a:sym typeface="Calibri"/>
              </a:rPr>
              <a:t>behaviour</a:t>
            </a:r>
            <a:r>
              <a:rPr lang="en-US" sz="1200" dirty="0">
                <a:solidFill>
                  <a:schemeClr val="dk1"/>
                </a:solidFill>
                <a:latin typeface="Calibri"/>
                <a:ea typeface="Calibri"/>
                <a:cs typeface="Calibri"/>
                <a:sym typeface="Calibri"/>
              </a:rPr>
              <a:t> to the energy consumption of code. In practice, this will average out over multiple runs, so for preliminary experimentation it is desirable to simply disable GC to make the measurements deterministic. Likewise, Java’s just-in-time compilation massively reduces the run time of code – making the energy consumption harder to measure precisely. In practice, the relative measurements for two pieces of software are comparable [1] increasing the desirability by disabling JIT for experimentation. Opacitor provides the option to disable both GC and JIT.</a:t>
            </a:r>
            <a:endParaRPr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 </a:t>
            </a:r>
            <a:endParaRPr dirty="0"/>
          </a:p>
        </p:txBody>
      </p:sp>
      <p:sp>
        <p:nvSpPr>
          <p:cNvPr id="247" name="Google Shape;24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506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BFDD6">
            <a:alpha val="29803"/>
          </a:srgbClr>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p14:dur="100">
        <p:cut/>
      </p:transition>
    </mc:Choice>
    <mc:Fallback>
      <p:transition>
        <p:cut/>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524000" y="1853010"/>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A4829"/>
              </a:buClr>
              <a:buSzPts val="6000"/>
              <a:buFont typeface="Arial"/>
              <a:buNone/>
            </a:pPr>
            <a:r>
              <a:rPr lang="en-US" b="1">
                <a:solidFill>
                  <a:srgbClr val="0A4829"/>
                </a:solidFill>
                <a:latin typeface="Arial"/>
                <a:ea typeface="Arial"/>
                <a:cs typeface="Arial"/>
                <a:sym typeface="Arial"/>
              </a:rPr>
              <a:t>Programming Java for Longer Battery Life</a:t>
            </a:r>
            <a:endParaRPr/>
          </a:p>
        </p:txBody>
      </p:sp>
      <p:sp>
        <p:nvSpPr>
          <p:cNvPr id="90" name="Google Shape;90;p13"/>
          <p:cNvSpPr txBox="1">
            <a:spLocks noGrp="1"/>
          </p:cNvSpPr>
          <p:nvPr>
            <p:ph type="subTitle" idx="1"/>
          </p:nvPr>
        </p:nvSpPr>
        <p:spPr>
          <a:xfrm>
            <a:off x="1524000" y="4266010"/>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A4829"/>
              </a:buClr>
              <a:buSzPts val="2400"/>
              <a:buNone/>
            </a:pPr>
            <a:r>
              <a:rPr lang="en-US" dirty="0">
                <a:solidFill>
                  <a:srgbClr val="0A4829"/>
                </a:solidFill>
                <a:latin typeface="Arial Narrow"/>
                <a:ea typeface="Arial Narrow"/>
                <a:cs typeface="Arial Narrow"/>
                <a:sym typeface="Arial Narrow"/>
              </a:rPr>
              <a:t>Anna Rasburn</a:t>
            </a:r>
            <a:endParaRPr dirty="0"/>
          </a:p>
        </p:txBody>
      </p:sp>
      <p:pic>
        <p:nvPicPr>
          <p:cNvPr id="91" name="Google Shape;91;p13"/>
          <p:cNvPicPr preferRelativeResize="0"/>
          <p:nvPr/>
        </p:nvPicPr>
        <p:blipFill rotWithShape="1">
          <a:blip r:embed="rId3">
            <a:alphaModFix/>
          </a:blip>
          <a:srcRect/>
          <a:stretch/>
        </p:blipFill>
        <p:spPr>
          <a:xfrm>
            <a:off x="317500" y="4429919"/>
            <a:ext cx="2413000" cy="2413000"/>
          </a:xfrm>
          <a:prstGeom prst="rect">
            <a:avLst/>
          </a:prstGeom>
          <a:noFill/>
          <a:ln>
            <a:noFill/>
          </a:ln>
        </p:spPr>
      </p:pic>
      <p:pic>
        <p:nvPicPr>
          <p:cNvPr id="92" name="Google Shape;92;p13"/>
          <p:cNvPicPr preferRelativeResize="0"/>
          <p:nvPr/>
        </p:nvPicPr>
        <p:blipFill rotWithShape="1">
          <a:blip r:embed="rId3">
            <a:alphaModFix/>
          </a:blip>
          <a:srcRect/>
          <a:stretch/>
        </p:blipFill>
        <p:spPr>
          <a:xfrm>
            <a:off x="9779000" y="0"/>
            <a:ext cx="2413000" cy="2413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A4829"/>
              </a:buClr>
              <a:buSzPts val="4400"/>
              <a:buFont typeface="Arial"/>
              <a:buNone/>
            </a:pPr>
            <a:r>
              <a:rPr lang="en-US" b="1" dirty="0">
                <a:solidFill>
                  <a:srgbClr val="0A4829"/>
                </a:solidFill>
                <a:latin typeface="Arial"/>
                <a:ea typeface="Arial"/>
                <a:cs typeface="Arial"/>
                <a:sym typeface="Arial"/>
              </a:rPr>
              <a:t>How Did the GA do?</a:t>
            </a:r>
            <a:endParaRPr b="1" dirty="0">
              <a:solidFill>
                <a:srgbClr val="0A4829"/>
              </a:solidFill>
              <a:latin typeface="Arial"/>
              <a:ea typeface="Arial"/>
              <a:cs typeface="Arial"/>
              <a:sym typeface="Arial"/>
            </a:endParaRPr>
          </a:p>
        </p:txBody>
      </p:sp>
      <p:pic>
        <p:nvPicPr>
          <p:cNvPr id="264" name="Google Shape;264;p23"/>
          <p:cNvPicPr preferRelativeResize="0"/>
          <p:nvPr/>
        </p:nvPicPr>
        <p:blipFill rotWithShape="1">
          <a:blip r:embed="rId3">
            <a:alphaModFix/>
          </a:blip>
          <a:srcRect l="674" t="1038"/>
          <a:stretch/>
        </p:blipFill>
        <p:spPr>
          <a:xfrm>
            <a:off x="392634" y="1938716"/>
            <a:ext cx="5464240" cy="3689421"/>
          </a:xfrm>
          <a:prstGeom prst="rect">
            <a:avLst/>
          </a:prstGeom>
          <a:noFill/>
          <a:ln w="9525" cap="flat" cmpd="sng">
            <a:solidFill>
              <a:srgbClr val="FFFFFF"/>
            </a:solidFill>
            <a:prstDash val="solid"/>
            <a:round/>
            <a:headEnd type="none" w="sm" len="sm"/>
            <a:tailEnd type="none" w="sm" len="sm"/>
          </a:ln>
        </p:spPr>
      </p:pic>
      <p:grpSp>
        <p:nvGrpSpPr>
          <p:cNvPr id="265" name="Google Shape;265;p23" descr="Full battery"/>
          <p:cNvGrpSpPr/>
          <p:nvPr/>
        </p:nvGrpSpPr>
        <p:grpSpPr>
          <a:xfrm>
            <a:off x="11088010" y="286519"/>
            <a:ext cx="1009879" cy="550843"/>
            <a:chOff x="11088010" y="286519"/>
            <a:chExt cx="1009879" cy="550843"/>
          </a:xfrm>
        </p:grpSpPr>
        <p:sp>
          <p:nvSpPr>
            <p:cNvPr id="266" name="Google Shape;266;p23"/>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23"/>
            <p:cNvSpPr/>
            <p:nvPr/>
          </p:nvSpPr>
          <p:spPr>
            <a:xfrm>
              <a:off x="11202769" y="401277"/>
              <a:ext cx="111375" cy="321325"/>
            </a:xfrm>
            <a:custGeom>
              <a:avLst/>
              <a:gdLst/>
              <a:ahLst/>
              <a:cxnLst/>
              <a:rect l="l" t="t" r="r" b="b"/>
              <a:pathLst>
                <a:path w="688553" h="321325" extrusionOk="0">
                  <a:moveTo>
                    <a:pt x="0" y="0"/>
                  </a:moveTo>
                  <a:lnTo>
                    <a:pt x="688554" y="0"/>
                  </a:lnTo>
                  <a:lnTo>
                    <a:pt x="688554" y="321325"/>
                  </a:lnTo>
                  <a:lnTo>
                    <a:pt x="0" y="321325"/>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250;p22">
            <a:extLst>
              <a:ext uri="{FF2B5EF4-FFF2-40B4-BE49-F238E27FC236}">
                <a16:creationId xmlns:a16="http://schemas.microsoft.com/office/drawing/2014/main" id="{740D11DD-3757-4E47-BB37-ED98D1D037B3}"/>
              </a:ext>
            </a:extLst>
          </p:cNvPr>
          <p:cNvSpPr txBox="1">
            <a:spLocks noGrp="1"/>
          </p:cNvSpPr>
          <p:nvPr>
            <p:ph type="body" idx="1"/>
          </p:nvPr>
        </p:nvSpPr>
        <p:spPr>
          <a:xfrm>
            <a:off x="6095999" y="1690688"/>
            <a:ext cx="5218145" cy="4486275"/>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rgbClr val="0A4829"/>
              </a:buClr>
              <a:buSzPts val="2590"/>
              <a:buChar char="•"/>
            </a:pPr>
            <a:r>
              <a:rPr lang="en-GB" sz="3200" dirty="0">
                <a:solidFill>
                  <a:srgbClr val="0A4829"/>
                </a:solidFill>
                <a:latin typeface="Arial"/>
                <a:ea typeface="Arial"/>
                <a:cs typeface="Arial"/>
                <a:sym typeface="Arial"/>
              </a:rPr>
              <a:t>As you increase the size of the initial population and number of iterations, the average fitness of the population decreases. </a:t>
            </a:r>
          </a:p>
          <a:p>
            <a:pPr marL="228600" lvl="0" indent="-228600" algn="l" rtl="0">
              <a:lnSpc>
                <a:spcPct val="80000"/>
              </a:lnSpc>
              <a:spcBef>
                <a:spcPts val="0"/>
              </a:spcBef>
              <a:spcAft>
                <a:spcPts val="0"/>
              </a:spcAft>
              <a:buClr>
                <a:srgbClr val="0A4829"/>
              </a:buClr>
              <a:buSzPts val="2590"/>
              <a:buChar char="•"/>
            </a:pPr>
            <a:r>
              <a:rPr lang="en-GB" sz="3200" dirty="0">
                <a:solidFill>
                  <a:srgbClr val="0A4829"/>
                </a:solidFill>
                <a:latin typeface="Arial"/>
                <a:ea typeface="Arial"/>
                <a:cs typeface="Arial"/>
                <a:sym typeface="Arial"/>
              </a:rPr>
              <a:t>This means that the GA gradually improves as time goes on and gets better at finding a solution.</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A4829"/>
              </a:buClr>
              <a:buSzPts val="4400"/>
              <a:buFont typeface="Arial"/>
              <a:buNone/>
            </a:pPr>
            <a:r>
              <a:rPr lang="en-US" b="1">
                <a:solidFill>
                  <a:srgbClr val="0A4829"/>
                </a:solidFill>
                <a:latin typeface="Arial"/>
                <a:ea typeface="Arial"/>
                <a:cs typeface="Arial"/>
                <a:sym typeface="Arial"/>
              </a:rPr>
              <a:t>Further Work to be Done</a:t>
            </a:r>
            <a:endParaRPr/>
          </a:p>
        </p:txBody>
      </p:sp>
      <p:sp>
        <p:nvSpPr>
          <p:cNvPr id="298" name="Google Shape;298;p26"/>
          <p:cNvSpPr txBox="1">
            <a:spLocks noGrp="1"/>
          </p:cNvSpPr>
          <p:nvPr>
            <p:ph type="body" idx="1"/>
          </p:nvPr>
        </p:nvSpPr>
        <p:spPr>
          <a:xfrm>
            <a:off x="5318449" y="1825625"/>
            <a:ext cx="6035351"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rgbClr val="0A4829"/>
              </a:buClr>
              <a:buSzPts val="2590"/>
              <a:buChar char="•"/>
            </a:pPr>
            <a:r>
              <a:rPr lang="en-US" sz="2590" dirty="0">
                <a:solidFill>
                  <a:srgbClr val="0A4829"/>
                </a:solidFill>
                <a:latin typeface="Arial"/>
                <a:ea typeface="Arial"/>
                <a:cs typeface="Arial"/>
                <a:sym typeface="Arial"/>
              </a:rPr>
              <a:t>Using AnnaGin on bigger files -&gt; Data centers?</a:t>
            </a:r>
            <a:endParaRPr dirty="0"/>
          </a:p>
          <a:p>
            <a:pPr marL="228600" lvl="0" indent="-228600" algn="l" rtl="0">
              <a:lnSpc>
                <a:spcPct val="80000"/>
              </a:lnSpc>
              <a:spcBef>
                <a:spcPts val="1000"/>
              </a:spcBef>
              <a:spcAft>
                <a:spcPts val="0"/>
              </a:spcAft>
              <a:buClr>
                <a:srgbClr val="0A4829"/>
              </a:buClr>
              <a:buSzPts val="2590"/>
              <a:buChar char="•"/>
            </a:pPr>
            <a:r>
              <a:rPr lang="en-US" sz="2590" dirty="0">
                <a:solidFill>
                  <a:srgbClr val="0A4829"/>
                </a:solidFill>
                <a:latin typeface="Arial"/>
                <a:ea typeface="Arial"/>
                <a:cs typeface="Arial"/>
                <a:sym typeface="Arial"/>
              </a:rPr>
              <a:t>This toolkit can be made for more languages rather than just Java</a:t>
            </a:r>
            <a:endParaRPr dirty="0"/>
          </a:p>
          <a:p>
            <a:pPr marL="228600" lvl="0" indent="-228600" algn="l" rtl="0">
              <a:lnSpc>
                <a:spcPct val="80000"/>
              </a:lnSpc>
              <a:spcBef>
                <a:spcPts val="1000"/>
              </a:spcBef>
              <a:spcAft>
                <a:spcPts val="0"/>
              </a:spcAft>
              <a:buClr>
                <a:srgbClr val="0A4829"/>
              </a:buClr>
              <a:buSzPts val="2590"/>
              <a:buChar char="•"/>
            </a:pPr>
            <a:r>
              <a:rPr lang="en-US" sz="2590" dirty="0">
                <a:solidFill>
                  <a:srgbClr val="0A4829"/>
                </a:solidFill>
                <a:latin typeface="Arial"/>
                <a:ea typeface="Arial"/>
                <a:cs typeface="Arial"/>
                <a:sym typeface="Arial"/>
              </a:rPr>
              <a:t>Fitness's can be changed to look at other problems e.g. Memory, Bug fixes</a:t>
            </a:r>
            <a:endParaRPr dirty="0"/>
          </a:p>
          <a:p>
            <a:pPr marL="228600" lvl="0" indent="-228600" algn="l" rtl="0">
              <a:lnSpc>
                <a:spcPct val="80000"/>
              </a:lnSpc>
              <a:spcBef>
                <a:spcPts val="1000"/>
              </a:spcBef>
              <a:spcAft>
                <a:spcPts val="0"/>
              </a:spcAft>
              <a:buClr>
                <a:srgbClr val="0A4829"/>
              </a:buClr>
              <a:buSzPts val="2590"/>
              <a:buChar char="•"/>
            </a:pPr>
            <a:r>
              <a:rPr lang="en-US" sz="2590" dirty="0">
                <a:solidFill>
                  <a:srgbClr val="0A4829"/>
                </a:solidFill>
                <a:latin typeface="Arial"/>
                <a:ea typeface="Arial"/>
                <a:cs typeface="Arial"/>
                <a:sym typeface="Arial"/>
              </a:rPr>
              <a:t>There are probably endless edits that can be made. </a:t>
            </a:r>
            <a:endParaRPr dirty="0"/>
          </a:p>
          <a:p>
            <a:pPr marL="228600" lvl="0" indent="-228600" algn="l" rtl="0">
              <a:lnSpc>
                <a:spcPct val="80000"/>
              </a:lnSpc>
              <a:spcBef>
                <a:spcPts val="1000"/>
              </a:spcBef>
              <a:spcAft>
                <a:spcPts val="0"/>
              </a:spcAft>
              <a:buClr>
                <a:srgbClr val="0A4829"/>
              </a:buClr>
              <a:buSzPts val="2590"/>
              <a:buChar char="•"/>
            </a:pPr>
            <a:r>
              <a:rPr lang="en-US" sz="2590" dirty="0">
                <a:solidFill>
                  <a:srgbClr val="0A4829"/>
                </a:solidFill>
                <a:latin typeface="Arial"/>
                <a:ea typeface="Arial"/>
                <a:cs typeface="Arial"/>
                <a:sym typeface="Arial"/>
              </a:rPr>
              <a:t>Use other AI techniques than just GA such as Hill climber </a:t>
            </a:r>
            <a:endParaRPr dirty="0"/>
          </a:p>
        </p:txBody>
      </p:sp>
      <p:pic>
        <p:nvPicPr>
          <p:cNvPr id="299" name="Google Shape;299;p26" descr="Image result for the future"/>
          <p:cNvPicPr preferRelativeResize="0"/>
          <p:nvPr/>
        </p:nvPicPr>
        <p:blipFill rotWithShape="1">
          <a:blip r:embed="rId3">
            <a:alphaModFix/>
          </a:blip>
          <a:srcRect/>
          <a:stretch/>
        </p:blipFill>
        <p:spPr>
          <a:xfrm>
            <a:off x="1179804" y="1690688"/>
            <a:ext cx="3860800" cy="2184400"/>
          </a:xfrm>
          <a:prstGeom prst="rect">
            <a:avLst/>
          </a:prstGeom>
          <a:noFill/>
          <a:ln>
            <a:noFill/>
          </a:ln>
        </p:spPr>
      </p:pic>
      <p:pic>
        <p:nvPicPr>
          <p:cNvPr id="300" name="Google Shape;300;p26" descr="Image result for the future"/>
          <p:cNvPicPr preferRelativeResize="0"/>
          <p:nvPr/>
        </p:nvPicPr>
        <p:blipFill rotWithShape="1">
          <a:blip r:embed="rId4">
            <a:alphaModFix/>
          </a:blip>
          <a:srcRect/>
          <a:stretch/>
        </p:blipFill>
        <p:spPr>
          <a:xfrm>
            <a:off x="1179804" y="4001294"/>
            <a:ext cx="3860800" cy="2565400"/>
          </a:xfrm>
          <a:prstGeom prst="rect">
            <a:avLst/>
          </a:prstGeom>
          <a:noFill/>
          <a:ln>
            <a:noFill/>
          </a:ln>
        </p:spPr>
      </p:pic>
      <p:sp>
        <p:nvSpPr>
          <p:cNvPr id="302" name="Google Shape;302;p26"/>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A4829"/>
              </a:buClr>
              <a:buSzPts val="4320"/>
              <a:buFont typeface="Arial"/>
              <a:buNone/>
            </a:pPr>
            <a:r>
              <a:rPr lang="en-US" sz="4320" b="1">
                <a:solidFill>
                  <a:srgbClr val="0A4829"/>
                </a:solidFill>
                <a:latin typeface="Arial"/>
                <a:ea typeface="Arial"/>
                <a:cs typeface="Arial"/>
                <a:sym typeface="Arial"/>
              </a:rPr>
              <a:t>Thank You for Listening! </a:t>
            </a:r>
            <a:br>
              <a:rPr lang="en-US" sz="4320" b="1">
                <a:solidFill>
                  <a:srgbClr val="0A4829"/>
                </a:solidFill>
                <a:latin typeface="Arial"/>
                <a:ea typeface="Arial"/>
                <a:cs typeface="Arial"/>
                <a:sym typeface="Arial"/>
              </a:rPr>
            </a:br>
            <a:r>
              <a:rPr lang="en-US" sz="4320" b="1">
                <a:solidFill>
                  <a:srgbClr val="0A4829"/>
                </a:solidFill>
                <a:latin typeface="Arial"/>
                <a:ea typeface="Arial"/>
                <a:cs typeface="Arial"/>
                <a:sym typeface="Arial"/>
              </a:rPr>
              <a:t> Any Questions?</a:t>
            </a:r>
            <a:endParaRPr/>
          </a:p>
        </p:txBody>
      </p:sp>
      <p:pic>
        <p:nvPicPr>
          <p:cNvPr id="321" name="Google Shape;321;p28"/>
          <p:cNvPicPr preferRelativeResize="0">
            <a:picLocks noGrp="1"/>
          </p:cNvPicPr>
          <p:nvPr>
            <p:ph type="body" idx="1"/>
          </p:nvPr>
        </p:nvPicPr>
        <p:blipFill rotWithShape="1">
          <a:blip r:embed="rId3">
            <a:alphaModFix/>
          </a:blip>
          <a:srcRect/>
          <a:stretch/>
        </p:blipFill>
        <p:spPr>
          <a:xfrm>
            <a:off x="2781753" y="2093155"/>
            <a:ext cx="6628493" cy="372968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A4829"/>
              </a:buClr>
              <a:buSzPts val="4400"/>
              <a:buFont typeface="Arial"/>
              <a:buNone/>
            </a:pPr>
            <a:r>
              <a:rPr lang="en-US" b="1">
                <a:solidFill>
                  <a:srgbClr val="0A4829"/>
                </a:solidFill>
                <a:latin typeface="Arial"/>
                <a:ea typeface="Arial"/>
                <a:cs typeface="Arial"/>
                <a:sym typeface="Arial"/>
              </a:rPr>
              <a:t>Genetic Algorithms</a:t>
            </a:r>
            <a:endParaRPr/>
          </a:p>
        </p:txBody>
      </p:sp>
      <p:sp>
        <p:nvSpPr>
          <p:cNvPr id="111" name="Google Shape;111;p15"/>
          <p:cNvSpPr txBox="1">
            <a:spLocks noGrp="1"/>
          </p:cNvSpPr>
          <p:nvPr>
            <p:ph type="body" idx="1"/>
          </p:nvPr>
        </p:nvSpPr>
        <p:spPr>
          <a:xfrm>
            <a:off x="559846" y="1474237"/>
            <a:ext cx="6621291" cy="5018638"/>
          </a:xfrm>
          <a:prstGeom prst="rect">
            <a:avLst/>
          </a:prstGeom>
          <a:noFill/>
          <a:ln>
            <a:noFill/>
          </a:ln>
        </p:spPr>
        <p:txBody>
          <a:bodyPr spcFirstLastPara="1" wrap="square" lIns="91425" tIns="45700" rIns="91425" bIns="45700" anchor="t" anchorCtr="0">
            <a:noAutofit/>
          </a:bodyPr>
          <a:lstStyle/>
          <a:p>
            <a:pPr marL="228600" lvl="0" indent="-228600" rtl="0">
              <a:lnSpc>
                <a:spcPct val="90000"/>
              </a:lnSpc>
              <a:spcBef>
                <a:spcPts val="0"/>
              </a:spcBef>
              <a:spcAft>
                <a:spcPts val="0"/>
              </a:spcAft>
              <a:buClr>
                <a:srgbClr val="0A4829"/>
              </a:buClr>
              <a:buSzPts val="2800"/>
              <a:buChar char="•"/>
            </a:pPr>
            <a:r>
              <a:rPr lang="en-US" dirty="0">
                <a:solidFill>
                  <a:srgbClr val="0A4829"/>
                </a:solidFill>
                <a:latin typeface="Arial"/>
                <a:ea typeface="Arial"/>
                <a:cs typeface="Arial"/>
                <a:sym typeface="Arial"/>
              </a:rPr>
              <a:t>GA are algorithms based on evolution as said by Charles Darwin. </a:t>
            </a:r>
          </a:p>
          <a:p>
            <a:pPr marL="228600" lvl="0" indent="-228600" rtl="0">
              <a:lnSpc>
                <a:spcPct val="90000"/>
              </a:lnSpc>
              <a:spcBef>
                <a:spcPts val="0"/>
              </a:spcBef>
              <a:spcAft>
                <a:spcPts val="0"/>
              </a:spcAft>
              <a:buClr>
                <a:srgbClr val="0A4829"/>
              </a:buClr>
              <a:buSzPts val="2800"/>
              <a:buChar char="•"/>
            </a:pPr>
            <a:r>
              <a:rPr lang="en-US" dirty="0">
                <a:solidFill>
                  <a:srgbClr val="0A4829"/>
                </a:solidFill>
                <a:latin typeface="Arial"/>
                <a:ea typeface="Arial"/>
                <a:cs typeface="Arial"/>
                <a:sym typeface="Arial"/>
              </a:rPr>
              <a:t>GA use the survival of fittest and inheritance. </a:t>
            </a:r>
          </a:p>
          <a:p>
            <a:pPr marL="228600" lvl="0" indent="-228600" rtl="0">
              <a:lnSpc>
                <a:spcPct val="90000"/>
              </a:lnSpc>
              <a:spcBef>
                <a:spcPts val="0"/>
              </a:spcBef>
              <a:spcAft>
                <a:spcPts val="0"/>
              </a:spcAft>
              <a:buClr>
                <a:srgbClr val="0A4829"/>
              </a:buClr>
              <a:buSzPts val="2800"/>
              <a:buChar char="•"/>
            </a:pPr>
            <a:r>
              <a:rPr lang="en-US" dirty="0">
                <a:solidFill>
                  <a:srgbClr val="0A4829"/>
                </a:solidFill>
                <a:latin typeface="Arial"/>
                <a:ea typeface="Arial"/>
                <a:cs typeface="Arial"/>
                <a:sym typeface="Arial"/>
              </a:rPr>
              <a:t>An “Individual” or “chromosome” is a possible solution to the problem.</a:t>
            </a:r>
          </a:p>
          <a:p>
            <a:pPr marL="228600" lvl="0" indent="-228600" rtl="0">
              <a:lnSpc>
                <a:spcPct val="90000"/>
              </a:lnSpc>
              <a:spcBef>
                <a:spcPts val="0"/>
              </a:spcBef>
              <a:spcAft>
                <a:spcPts val="0"/>
              </a:spcAft>
              <a:buClr>
                <a:srgbClr val="0A4829"/>
              </a:buClr>
              <a:buSzPts val="2800"/>
              <a:buChar char="•"/>
            </a:pPr>
            <a:r>
              <a:rPr lang="en-US" dirty="0">
                <a:solidFill>
                  <a:srgbClr val="0A4829"/>
                </a:solidFill>
                <a:latin typeface="Arial"/>
                <a:ea typeface="Arial"/>
                <a:cs typeface="Arial"/>
                <a:sym typeface="Arial"/>
              </a:rPr>
              <a:t> A “population” is a set of individuals.</a:t>
            </a:r>
            <a:endParaRPr dirty="0"/>
          </a:p>
          <a:p>
            <a:pPr marL="228600" lvl="0" indent="-228600" rtl="0">
              <a:lnSpc>
                <a:spcPct val="90000"/>
              </a:lnSpc>
              <a:spcBef>
                <a:spcPts val="1000"/>
              </a:spcBef>
              <a:spcAft>
                <a:spcPts val="0"/>
              </a:spcAft>
              <a:buClr>
                <a:srgbClr val="0A4829"/>
              </a:buClr>
              <a:buSzPts val="2800"/>
              <a:buChar char="•"/>
            </a:pPr>
            <a:r>
              <a:rPr lang="en-US" dirty="0">
                <a:solidFill>
                  <a:srgbClr val="0A4829"/>
                </a:solidFill>
                <a:latin typeface="Arial"/>
                <a:ea typeface="Arial"/>
                <a:cs typeface="Arial"/>
                <a:sym typeface="Arial"/>
              </a:rPr>
              <a:t>As individuals increase their fitness throughout the lifetime of the GA, the overall population has a higher fitness = a higher possibility of finding a solution to the problem. </a:t>
            </a:r>
            <a:endParaRPr dirty="0"/>
          </a:p>
        </p:txBody>
      </p:sp>
      <p:grpSp>
        <p:nvGrpSpPr>
          <p:cNvPr id="112" name="Google Shape;112;p15"/>
          <p:cNvGrpSpPr/>
          <p:nvPr/>
        </p:nvGrpSpPr>
        <p:grpSpPr>
          <a:xfrm>
            <a:off x="7673774" y="1824318"/>
            <a:ext cx="3414236" cy="4534926"/>
            <a:chOff x="6921341" y="1820789"/>
            <a:chExt cx="3414236" cy="4534926"/>
          </a:xfrm>
        </p:grpSpPr>
        <p:sp>
          <p:nvSpPr>
            <p:cNvPr id="113" name="Google Shape;113;p15"/>
            <p:cNvSpPr/>
            <p:nvPr/>
          </p:nvSpPr>
          <p:spPr>
            <a:xfrm>
              <a:off x="8599170" y="1820789"/>
              <a:ext cx="1371600" cy="36576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Start</a:t>
              </a:r>
              <a:endParaRPr/>
            </a:p>
          </p:txBody>
        </p:sp>
        <p:sp>
          <p:nvSpPr>
            <p:cNvPr id="114" name="Google Shape;114;p15"/>
            <p:cNvSpPr/>
            <p:nvPr/>
          </p:nvSpPr>
          <p:spPr>
            <a:xfrm>
              <a:off x="8519160" y="2481884"/>
              <a:ext cx="1531620" cy="616426"/>
            </a:xfrm>
            <a:prstGeom prst="roundRect">
              <a:avLst>
                <a:gd name="adj" fmla="val 16667"/>
              </a:avLst>
            </a:prstGeom>
            <a:gradFill>
              <a:gsLst>
                <a:gs pos="0">
                  <a:srgbClr val="7FB75F"/>
                </a:gs>
                <a:gs pos="50000">
                  <a:srgbClr val="6EB141"/>
                </a:gs>
                <a:gs pos="100000">
                  <a:srgbClr val="5FA134"/>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Initialize Population</a:t>
              </a:r>
              <a:endParaRPr/>
            </a:p>
          </p:txBody>
        </p:sp>
        <p:sp>
          <p:nvSpPr>
            <p:cNvPr id="115" name="Google Shape;115;p15"/>
            <p:cNvSpPr/>
            <p:nvPr/>
          </p:nvSpPr>
          <p:spPr>
            <a:xfrm>
              <a:off x="8234362" y="3323773"/>
              <a:ext cx="2101215" cy="779464"/>
            </a:xfrm>
            <a:prstGeom prst="roundRect">
              <a:avLst>
                <a:gd name="adj" fmla="val 16667"/>
              </a:avLst>
            </a:prstGeom>
            <a:gradFill>
              <a:gsLst>
                <a:gs pos="0">
                  <a:srgbClr val="7FB75F"/>
                </a:gs>
                <a:gs pos="50000">
                  <a:srgbClr val="6EB141"/>
                </a:gs>
                <a:gs pos="100000">
                  <a:srgbClr val="5FA134"/>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Calculate Fitness of Individual</a:t>
              </a:r>
              <a:endParaRPr dirty="0"/>
            </a:p>
          </p:txBody>
        </p:sp>
        <p:sp>
          <p:nvSpPr>
            <p:cNvPr id="116" name="Google Shape;116;p15"/>
            <p:cNvSpPr/>
            <p:nvPr/>
          </p:nvSpPr>
          <p:spPr>
            <a:xfrm>
              <a:off x="8519160" y="4413528"/>
              <a:ext cx="1531620" cy="479191"/>
            </a:xfrm>
            <a:prstGeom prst="roundRect">
              <a:avLst>
                <a:gd name="adj" fmla="val 16667"/>
              </a:avLst>
            </a:prstGeom>
            <a:gradFill>
              <a:gsLst>
                <a:gs pos="0">
                  <a:srgbClr val="7FB75F"/>
                </a:gs>
                <a:gs pos="50000">
                  <a:srgbClr val="6EB141"/>
                </a:gs>
                <a:gs pos="100000">
                  <a:srgbClr val="5FA134"/>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Selection</a:t>
              </a:r>
              <a:endParaRPr/>
            </a:p>
          </p:txBody>
        </p:sp>
        <p:sp>
          <p:nvSpPr>
            <p:cNvPr id="117" name="Google Shape;117;p15"/>
            <p:cNvSpPr/>
            <p:nvPr/>
          </p:nvSpPr>
          <p:spPr>
            <a:xfrm>
              <a:off x="8519160" y="5145026"/>
              <a:ext cx="1531620" cy="479191"/>
            </a:xfrm>
            <a:prstGeom prst="roundRect">
              <a:avLst>
                <a:gd name="adj" fmla="val 16667"/>
              </a:avLst>
            </a:prstGeom>
            <a:gradFill>
              <a:gsLst>
                <a:gs pos="0">
                  <a:srgbClr val="7FB75F"/>
                </a:gs>
                <a:gs pos="50000">
                  <a:srgbClr val="6EB141"/>
                </a:gs>
                <a:gs pos="100000">
                  <a:srgbClr val="5FA134"/>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Crossover</a:t>
              </a:r>
              <a:endParaRPr/>
            </a:p>
          </p:txBody>
        </p:sp>
        <p:sp>
          <p:nvSpPr>
            <p:cNvPr id="118" name="Google Shape;118;p15"/>
            <p:cNvSpPr/>
            <p:nvPr/>
          </p:nvSpPr>
          <p:spPr>
            <a:xfrm>
              <a:off x="8519159" y="5876524"/>
              <a:ext cx="1531620" cy="479191"/>
            </a:xfrm>
            <a:prstGeom prst="roundRect">
              <a:avLst>
                <a:gd name="adj" fmla="val 16667"/>
              </a:avLst>
            </a:prstGeom>
            <a:gradFill>
              <a:gsLst>
                <a:gs pos="0">
                  <a:srgbClr val="7FB75F"/>
                </a:gs>
                <a:gs pos="50000">
                  <a:srgbClr val="6EB141"/>
                </a:gs>
                <a:gs pos="100000">
                  <a:srgbClr val="5FA134"/>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Mutation</a:t>
              </a:r>
              <a:endParaRPr/>
            </a:p>
          </p:txBody>
        </p:sp>
        <p:sp>
          <p:nvSpPr>
            <p:cNvPr id="119" name="Google Shape;119;p15"/>
            <p:cNvSpPr/>
            <p:nvPr/>
          </p:nvSpPr>
          <p:spPr>
            <a:xfrm>
              <a:off x="6921341" y="3553718"/>
              <a:ext cx="965359" cy="332482"/>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End</a:t>
              </a:r>
              <a:endParaRPr/>
            </a:p>
          </p:txBody>
        </p:sp>
        <p:cxnSp>
          <p:nvCxnSpPr>
            <p:cNvPr id="120" name="Google Shape;120;p15"/>
            <p:cNvCxnSpPr>
              <a:stCxn id="113" idx="2"/>
              <a:endCxn id="114" idx="0"/>
            </p:cNvCxnSpPr>
            <p:nvPr/>
          </p:nvCxnSpPr>
          <p:spPr>
            <a:xfrm>
              <a:off x="9284970" y="2186549"/>
              <a:ext cx="0" cy="295200"/>
            </a:xfrm>
            <a:prstGeom prst="straightConnector1">
              <a:avLst/>
            </a:prstGeom>
            <a:noFill/>
            <a:ln w="9525" cap="flat" cmpd="sng">
              <a:solidFill>
                <a:schemeClr val="accent6"/>
              </a:solidFill>
              <a:prstDash val="solid"/>
              <a:miter lim="800000"/>
              <a:headEnd type="none" w="sm" len="sm"/>
              <a:tailEnd type="triangle" w="med" len="med"/>
            </a:ln>
          </p:spPr>
        </p:cxnSp>
        <p:cxnSp>
          <p:nvCxnSpPr>
            <p:cNvPr id="121" name="Google Shape;121;p15"/>
            <p:cNvCxnSpPr>
              <a:stCxn id="114" idx="2"/>
              <a:endCxn id="115" idx="0"/>
            </p:cNvCxnSpPr>
            <p:nvPr/>
          </p:nvCxnSpPr>
          <p:spPr>
            <a:xfrm>
              <a:off x="9284970" y="3098310"/>
              <a:ext cx="0" cy="225600"/>
            </a:xfrm>
            <a:prstGeom prst="straightConnector1">
              <a:avLst/>
            </a:prstGeom>
            <a:noFill/>
            <a:ln w="9525" cap="flat" cmpd="sng">
              <a:solidFill>
                <a:schemeClr val="accent6"/>
              </a:solidFill>
              <a:prstDash val="solid"/>
              <a:miter lim="800000"/>
              <a:headEnd type="none" w="sm" len="sm"/>
              <a:tailEnd type="triangle" w="med" len="med"/>
            </a:ln>
          </p:spPr>
        </p:cxnSp>
        <p:cxnSp>
          <p:nvCxnSpPr>
            <p:cNvPr id="122" name="Google Shape;122;p15"/>
            <p:cNvCxnSpPr>
              <a:stCxn id="115" idx="2"/>
              <a:endCxn id="116" idx="0"/>
            </p:cNvCxnSpPr>
            <p:nvPr/>
          </p:nvCxnSpPr>
          <p:spPr>
            <a:xfrm>
              <a:off x="9284969" y="4103237"/>
              <a:ext cx="0" cy="310200"/>
            </a:xfrm>
            <a:prstGeom prst="straightConnector1">
              <a:avLst/>
            </a:prstGeom>
            <a:noFill/>
            <a:ln w="9525" cap="flat" cmpd="sng">
              <a:solidFill>
                <a:schemeClr val="accent6"/>
              </a:solidFill>
              <a:prstDash val="solid"/>
              <a:miter lim="800000"/>
              <a:headEnd type="none" w="sm" len="sm"/>
              <a:tailEnd type="triangle" w="med" len="med"/>
            </a:ln>
          </p:spPr>
        </p:cxnSp>
        <p:cxnSp>
          <p:nvCxnSpPr>
            <p:cNvPr id="123" name="Google Shape;123;p15"/>
            <p:cNvCxnSpPr>
              <a:stCxn id="116" idx="2"/>
              <a:endCxn id="117" idx="0"/>
            </p:cNvCxnSpPr>
            <p:nvPr/>
          </p:nvCxnSpPr>
          <p:spPr>
            <a:xfrm>
              <a:off x="9284970" y="4892719"/>
              <a:ext cx="0" cy="252300"/>
            </a:xfrm>
            <a:prstGeom prst="straightConnector1">
              <a:avLst/>
            </a:prstGeom>
            <a:noFill/>
            <a:ln w="9525" cap="flat" cmpd="sng">
              <a:solidFill>
                <a:schemeClr val="accent6"/>
              </a:solidFill>
              <a:prstDash val="solid"/>
              <a:miter lim="800000"/>
              <a:headEnd type="none" w="sm" len="sm"/>
              <a:tailEnd type="triangle" w="med" len="med"/>
            </a:ln>
          </p:spPr>
        </p:cxnSp>
        <p:cxnSp>
          <p:nvCxnSpPr>
            <p:cNvPr id="124" name="Google Shape;124;p15"/>
            <p:cNvCxnSpPr>
              <a:stCxn id="117" idx="2"/>
              <a:endCxn id="118" idx="0"/>
            </p:cNvCxnSpPr>
            <p:nvPr/>
          </p:nvCxnSpPr>
          <p:spPr>
            <a:xfrm>
              <a:off x="9284970" y="5624217"/>
              <a:ext cx="0" cy="252300"/>
            </a:xfrm>
            <a:prstGeom prst="straightConnector1">
              <a:avLst/>
            </a:prstGeom>
            <a:noFill/>
            <a:ln w="9525" cap="flat" cmpd="sng">
              <a:solidFill>
                <a:schemeClr val="accent6"/>
              </a:solidFill>
              <a:prstDash val="solid"/>
              <a:miter lim="800000"/>
              <a:headEnd type="none" w="sm" len="sm"/>
              <a:tailEnd type="triangle" w="med" len="med"/>
            </a:ln>
          </p:spPr>
        </p:cxnSp>
        <p:cxnSp>
          <p:nvCxnSpPr>
            <p:cNvPr id="125" name="Google Shape;125;p15"/>
            <p:cNvCxnSpPr>
              <a:stCxn id="115" idx="1"/>
              <a:endCxn id="119" idx="3"/>
            </p:cNvCxnSpPr>
            <p:nvPr/>
          </p:nvCxnSpPr>
          <p:spPr>
            <a:xfrm flipH="1">
              <a:off x="7886662" y="3713505"/>
              <a:ext cx="347700" cy="6600"/>
            </a:xfrm>
            <a:prstGeom prst="straightConnector1">
              <a:avLst/>
            </a:prstGeom>
            <a:noFill/>
            <a:ln w="9525" cap="flat" cmpd="sng">
              <a:solidFill>
                <a:schemeClr val="accent6"/>
              </a:solidFill>
              <a:prstDash val="solid"/>
              <a:miter lim="800000"/>
              <a:headEnd type="none" w="sm" len="sm"/>
              <a:tailEnd type="triangle" w="med" len="med"/>
            </a:ln>
          </p:spPr>
        </p:cxnSp>
        <p:cxnSp>
          <p:nvCxnSpPr>
            <p:cNvPr id="126" name="Google Shape;126;p15"/>
            <p:cNvCxnSpPr>
              <a:stCxn id="118" idx="3"/>
              <a:endCxn id="115" idx="3"/>
            </p:cNvCxnSpPr>
            <p:nvPr/>
          </p:nvCxnSpPr>
          <p:spPr>
            <a:xfrm rot="10800000" flipH="1">
              <a:off x="10050779" y="3713419"/>
              <a:ext cx="284700" cy="2402700"/>
            </a:xfrm>
            <a:prstGeom prst="bentConnector3">
              <a:avLst>
                <a:gd name="adj1" fmla="val 180267"/>
              </a:avLst>
            </a:prstGeom>
            <a:noFill/>
            <a:ln w="9525" cap="flat" cmpd="sng">
              <a:solidFill>
                <a:schemeClr val="accent6"/>
              </a:solidFill>
              <a:prstDash val="solid"/>
              <a:miter lim="800000"/>
              <a:headEnd type="none" w="sm" len="sm"/>
              <a:tailEnd type="triangle" w="med" len="med"/>
            </a:ln>
          </p:spPr>
        </p:cxnSp>
      </p:grpSp>
      <p:grpSp>
        <p:nvGrpSpPr>
          <p:cNvPr id="127" name="Google Shape;127;p15" descr="Full battery"/>
          <p:cNvGrpSpPr/>
          <p:nvPr/>
        </p:nvGrpSpPr>
        <p:grpSpPr>
          <a:xfrm>
            <a:off x="11088010" y="286519"/>
            <a:ext cx="1009879" cy="550843"/>
            <a:chOff x="11088010" y="286519"/>
            <a:chExt cx="1009879" cy="550843"/>
          </a:xfrm>
        </p:grpSpPr>
        <p:sp>
          <p:nvSpPr>
            <p:cNvPr id="128" name="Google Shape;128;p15"/>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15"/>
            <p:cNvSpPr/>
            <p:nvPr/>
          </p:nvSpPr>
          <p:spPr>
            <a:xfrm>
              <a:off x="11202768" y="401277"/>
              <a:ext cx="684431" cy="321325"/>
            </a:xfrm>
            <a:custGeom>
              <a:avLst/>
              <a:gdLst/>
              <a:ahLst/>
              <a:cxnLst/>
              <a:rect l="l" t="t" r="r" b="b"/>
              <a:pathLst>
                <a:path w="688553" h="321325" extrusionOk="0">
                  <a:moveTo>
                    <a:pt x="0" y="0"/>
                  </a:moveTo>
                  <a:lnTo>
                    <a:pt x="688554" y="0"/>
                  </a:lnTo>
                  <a:lnTo>
                    <a:pt x="688554" y="321325"/>
                  </a:lnTo>
                  <a:lnTo>
                    <a:pt x="0" y="321325"/>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A4829"/>
              </a:buClr>
              <a:buSzPts val="4400"/>
              <a:buFont typeface="Arial"/>
              <a:buNone/>
            </a:pPr>
            <a:r>
              <a:rPr lang="en-US" b="1">
                <a:solidFill>
                  <a:srgbClr val="0A4829"/>
                </a:solidFill>
                <a:latin typeface="Arial"/>
                <a:ea typeface="Arial"/>
                <a:cs typeface="Arial"/>
                <a:sym typeface="Arial"/>
              </a:rPr>
              <a:t>Fitness</a:t>
            </a:r>
            <a:endParaRPr/>
          </a:p>
        </p:txBody>
      </p:sp>
      <p:graphicFrame>
        <p:nvGraphicFramePr>
          <p:cNvPr id="136" name="Google Shape;136;p16"/>
          <p:cNvGraphicFramePr/>
          <p:nvPr/>
        </p:nvGraphicFramePr>
        <p:xfrm>
          <a:off x="644576" y="1600200"/>
          <a:ext cx="5181650" cy="1828800"/>
        </p:xfrm>
        <a:graphic>
          <a:graphicData uri="http://schemas.openxmlformats.org/drawingml/2006/table">
            <a:tbl>
              <a:tblPr firstRow="1" firstCol="1" bandRow="1">
                <a:noFill/>
                <a:tableStyleId>{7E12E9E1-7BF7-4259-8CF1-2AADAC0CE067}</a:tableStyleId>
              </a:tblPr>
              <a:tblGrid>
                <a:gridCol w="765300">
                  <a:extLst>
                    <a:ext uri="{9D8B030D-6E8A-4147-A177-3AD203B41FA5}">
                      <a16:colId xmlns:a16="http://schemas.microsoft.com/office/drawing/2014/main" val="20000"/>
                    </a:ext>
                  </a:extLst>
                </a:gridCol>
                <a:gridCol w="814300">
                  <a:extLst>
                    <a:ext uri="{9D8B030D-6E8A-4147-A177-3AD203B41FA5}">
                      <a16:colId xmlns:a16="http://schemas.microsoft.com/office/drawing/2014/main" val="20001"/>
                    </a:ext>
                  </a:extLst>
                </a:gridCol>
                <a:gridCol w="615225">
                  <a:extLst>
                    <a:ext uri="{9D8B030D-6E8A-4147-A177-3AD203B41FA5}">
                      <a16:colId xmlns:a16="http://schemas.microsoft.com/office/drawing/2014/main" val="20002"/>
                    </a:ext>
                  </a:extLst>
                </a:gridCol>
                <a:gridCol w="615850">
                  <a:extLst>
                    <a:ext uri="{9D8B030D-6E8A-4147-A177-3AD203B41FA5}">
                      <a16:colId xmlns:a16="http://schemas.microsoft.com/office/drawing/2014/main" val="20003"/>
                    </a:ext>
                  </a:extLst>
                </a:gridCol>
                <a:gridCol w="615850">
                  <a:extLst>
                    <a:ext uri="{9D8B030D-6E8A-4147-A177-3AD203B41FA5}">
                      <a16:colId xmlns:a16="http://schemas.microsoft.com/office/drawing/2014/main" val="20004"/>
                    </a:ext>
                  </a:extLst>
                </a:gridCol>
                <a:gridCol w="905675">
                  <a:extLst>
                    <a:ext uri="{9D8B030D-6E8A-4147-A177-3AD203B41FA5}">
                      <a16:colId xmlns:a16="http://schemas.microsoft.com/office/drawing/2014/main" val="20005"/>
                    </a:ext>
                  </a:extLst>
                </a:gridCol>
                <a:gridCol w="849450">
                  <a:extLst>
                    <a:ext uri="{9D8B030D-6E8A-4147-A177-3AD203B41FA5}">
                      <a16:colId xmlns:a16="http://schemas.microsoft.com/office/drawing/2014/main" val="20006"/>
                    </a:ext>
                  </a:extLst>
                </a:gridCol>
              </a:tblGrid>
              <a:tr h="148850">
                <a:tc rowSpan="2">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 </a:t>
                      </a:r>
                      <a:endParaRPr sz="1200" u="none" strike="noStrike" cap="none">
                        <a:latin typeface="Arial"/>
                        <a:ea typeface="Arial"/>
                        <a:cs typeface="Arial"/>
                        <a:sym typeface="Arial"/>
                      </a:endParaRPr>
                    </a:p>
                  </a:txBody>
                  <a:tcPr marL="66975" marR="66975" marT="0" marB="0" anchor="ctr"/>
                </a:tc>
                <a:tc rowSpan="2">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Did the source code compile?</a:t>
                      </a:r>
                      <a:endParaRPr sz="1200" u="none" strike="noStrike" cap="none">
                        <a:latin typeface="Arial"/>
                        <a:ea typeface="Arial"/>
                        <a:cs typeface="Arial"/>
                        <a:sym typeface="Arial"/>
                      </a:endParaRPr>
                    </a:p>
                  </a:txBody>
                  <a:tcPr marL="66975" marR="66975" marT="0" marB="0" anchor="ctr"/>
                </a:tc>
                <a:tc gridSpan="3">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Unit tests</a:t>
                      </a:r>
                      <a:endParaRPr sz="1200" u="none" strike="noStrike" cap="none">
                        <a:latin typeface="Arial"/>
                        <a:ea typeface="Arial"/>
                        <a:cs typeface="Arial"/>
                        <a:sym typeface="Arial"/>
                      </a:endParaRPr>
                    </a:p>
                  </a:txBody>
                  <a:tcPr marL="66975" marR="66975" marT="0" marB="0" anchor="ctr"/>
                </a:tc>
                <a:tc hMerge="1">
                  <a:txBody>
                    <a:bodyPr/>
                    <a:lstStyle/>
                    <a:p>
                      <a:endParaRPr lang="en-US"/>
                    </a:p>
                  </a:txBody>
                  <a:tcPr/>
                </a:tc>
                <a:tc hMerge="1">
                  <a:txBody>
                    <a:bodyPr/>
                    <a:lstStyle/>
                    <a:p>
                      <a:endParaRPr lang="en-US"/>
                    </a:p>
                  </a:txBody>
                  <a:tcPr/>
                </a:tc>
                <a:tc rowSpan="2">
                  <a:txBody>
                    <a:bodyPr/>
                    <a:lstStyle/>
                    <a:p>
                      <a:pPr marL="0" marR="0" lvl="0" indent="0" algn="ctr" rtl="0">
                        <a:spcBef>
                          <a:spcPts val="0"/>
                        </a:spcBef>
                        <a:spcAft>
                          <a:spcPts val="0"/>
                        </a:spcAft>
                        <a:buNone/>
                      </a:pPr>
                      <a:r>
                        <a:rPr lang="en-US" sz="900" u="none" strike="noStrike" cap="none">
                          <a:latin typeface="Arial"/>
                          <a:ea typeface="Arial"/>
                          <a:cs typeface="Arial"/>
                          <a:sym typeface="Arial"/>
                        </a:rPr>
                        <a:t>Energy</a:t>
                      </a:r>
                      <a:endParaRPr sz="1100" u="none" strike="noStrike" cap="none">
                        <a:latin typeface="Arial"/>
                        <a:ea typeface="Arial"/>
                        <a:cs typeface="Arial"/>
                        <a:sym typeface="Arial"/>
                      </a:endParaRPr>
                    </a:p>
                    <a:p>
                      <a:pPr marL="0" marR="0" lvl="0" indent="0" algn="ctr" rtl="0">
                        <a:spcBef>
                          <a:spcPts val="0"/>
                        </a:spcBef>
                        <a:spcAft>
                          <a:spcPts val="0"/>
                        </a:spcAft>
                        <a:buNone/>
                      </a:pPr>
                      <a:r>
                        <a:rPr lang="en-US" sz="900" u="none" strike="noStrike" cap="none">
                          <a:latin typeface="Arial"/>
                          <a:ea typeface="Arial"/>
                          <a:cs typeface="Arial"/>
                          <a:sym typeface="Arial"/>
                        </a:rPr>
                        <a:t>Consumption</a:t>
                      </a:r>
                      <a:endParaRPr sz="1100" u="none" strike="noStrike" cap="none">
                        <a:latin typeface="Arial"/>
                        <a:ea typeface="Arial"/>
                        <a:cs typeface="Arial"/>
                        <a:sym typeface="Arial"/>
                      </a:endParaRPr>
                    </a:p>
                  </a:txBody>
                  <a:tcPr marL="66975" marR="66975" marT="0" marB="0" anchor="ctr"/>
                </a:tc>
                <a:tc rowSpan="2">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Use this</a:t>
                      </a:r>
                      <a:endParaRPr sz="1200" u="none" strike="noStrike" cap="none">
                        <a:latin typeface="Arial"/>
                        <a:ea typeface="Arial"/>
                        <a:cs typeface="Arial"/>
                        <a:sym typeface="Arial"/>
                      </a:endParaRPr>
                    </a:p>
                    <a:p>
                      <a:pPr marL="0" marR="0" lvl="0" indent="0" algn="ctr" rtl="0">
                        <a:spcBef>
                          <a:spcPts val="0"/>
                        </a:spcBef>
                        <a:spcAft>
                          <a:spcPts val="0"/>
                        </a:spcAft>
                        <a:buNone/>
                      </a:pPr>
                      <a:r>
                        <a:rPr lang="en-US" sz="1000" u="none" strike="noStrike" cap="none">
                          <a:latin typeface="Arial"/>
                          <a:ea typeface="Arial"/>
                          <a:cs typeface="Arial"/>
                          <a:sym typeface="Arial"/>
                        </a:rPr>
                        <a:t> individual?</a:t>
                      </a:r>
                      <a:endParaRPr sz="1200" u="none" strike="noStrike" cap="none">
                        <a:latin typeface="Arial"/>
                        <a:ea typeface="Arial"/>
                        <a:cs typeface="Arial"/>
                        <a:sym typeface="Arial"/>
                      </a:endParaRPr>
                    </a:p>
                  </a:txBody>
                  <a:tcPr marL="66975" marR="66975" marT="0" marB="0" anchor="ctr"/>
                </a:tc>
                <a:extLst>
                  <a:ext uri="{0D108BD9-81ED-4DB2-BD59-A6C34878D82A}">
                    <a16:rowId xmlns:a16="http://schemas.microsoft.com/office/drawing/2014/main" val="10000"/>
                  </a:ext>
                </a:extLst>
              </a:tr>
              <a:tr h="2976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Unit test 1</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Unit test 2</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Unit test 3</a:t>
                      </a:r>
                      <a:endParaRPr sz="1200" u="none" strike="noStrike" cap="none">
                        <a:latin typeface="Arial"/>
                        <a:ea typeface="Arial"/>
                        <a:cs typeface="Arial"/>
                        <a:sym typeface="Arial"/>
                      </a:endParaRPr>
                    </a:p>
                  </a:txBody>
                  <a:tcPr marL="66975" marR="66975"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48850">
                <a:tc>
                  <a:txBody>
                    <a:bodyPr/>
                    <a:lstStyle/>
                    <a:p>
                      <a:pPr marL="0" marR="0" lvl="0" indent="0" algn="l" rtl="0">
                        <a:spcBef>
                          <a:spcPts val="0"/>
                        </a:spcBef>
                        <a:spcAft>
                          <a:spcPts val="0"/>
                        </a:spcAft>
                        <a:buNone/>
                      </a:pPr>
                      <a:r>
                        <a:rPr lang="en-US" sz="1000" u="none" strike="noStrike" cap="none">
                          <a:latin typeface="Arial"/>
                          <a:ea typeface="Arial"/>
                          <a:cs typeface="Arial"/>
                          <a:sym typeface="Arial"/>
                        </a:rPr>
                        <a:t>Individual 1</a:t>
                      </a:r>
                      <a:endParaRPr sz="1200" u="none" strike="noStrike" cap="none">
                        <a:latin typeface="Arial"/>
                        <a:ea typeface="Arial"/>
                        <a:cs typeface="Arial"/>
                        <a:sym typeface="Arial"/>
                      </a:endParaRPr>
                    </a:p>
                  </a:txBody>
                  <a:tcPr marL="66975" marR="66975" marT="0" marB="0"/>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Yes</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P</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P</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P</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3000J</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Yes</a:t>
                      </a:r>
                      <a:endParaRPr sz="1200" u="none" strike="noStrike" cap="none">
                        <a:latin typeface="Arial"/>
                        <a:ea typeface="Arial"/>
                        <a:cs typeface="Arial"/>
                        <a:sym typeface="Arial"/>
                      </a:endParaRPr>
                    </a:p>
                  </a:txBody>
                  <a:tcPr marL="66975" marR="66975" marT="0" marB="0" anchor="ctr"/>
                </a:tc>
                <a:extLst>
                  <a:ext uri="{0D108BD9-81ED-4DB2-BD59-A6C34878D82A}">
                    <a16:rowId xmlns:a16="http://schemas.microsoft.com/office/drawing/2014/main" val="10002"/>
                  </a:ext>
                </a:extLst>
              </a:tr>
              <a:tr h="148850">
                <a:tc>
                  <a:txBody>
                    <a:bodyPr/>
                    <a:lstStyle/>
                    <a:p>
                      <a:pPr marL="0" marR="0" lvl="0" indent="0" algn="l" rtl="0">
                        <a:spcBef>
                          <a:spcPts val="0"/>
                        </a:spcBef>
                        <a:spcAft>
                          <a:spcPts val="0"/>
                        </a:spcAft>
                        <a:buNone/>
                      </a:pPr>
                      <a:r>
                        <a:rPr lang="en-US" sz="1000" u="none" strike="noStrike" cap="none">
                          <a:latin typeface="Arial"/>
                          <a:ea typeface="Arial"/>
                          <a:cs typeface="Arial"/>
                          <a:sym typeface="Arial"/>
                        </a:rPr>
                        <a:t>Individual 2</a:t>
                      </a:r>
                      <a:endParaRPr sz="1200" u="none" strike="noStrike" cap="none">
                        <a:latin typeface="Arial"/>
                        <a:ea typeface="Arial"/>
                        <a:cs typeface="Arial"/>
                        <a:sym typeface="Arial"/>
                      </a:endParaRPr>
                    </a:p>
                  </a:txBody>
                  <a:tcPr marL="66975" marR="66975" marT="0" marB="0"/>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No</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P</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P</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F</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N/A</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No</a:t>
                      </a:r>
                      <a:endParaRPr sz="1200" u="none" strike="noStrike" cap="none">
                        <a:latin typeface="Arial"/>
                        <a:ea typeface="Arial"/>
                        <a:cs typeface="Arial"/>
                        <a:sym typeface="Arial"/>
                      </a:endParaRPr>
                    </a:p>
                  </a:txBody>
                  <a:tcPr marL="66975" marR="66975" marT="0" marB="0" anchor="ctr"/>
                </a:tc>
                <a:extLst>
                  <a:ext uri="{0D108BD9-81ED-4DB2-BD59-A6C34878D82A}">
                    <a16:rowId xmlns:a16="http://schemas.microsoft.com/office/drawing/2014/main" val="10003"/>
                  </a:ext>
                </a:extLst>
              </a:tr>
              <a:tr h="148850">
                <a:tc>
                  <a:txBody>
                    <a:bodyPr/>
                    <a:lstStyle/>
                    <a:p>
                      <a:pPr marL="0" marR="0" lvl="0" indent="0" algn="l" rtl="0">
                        <a:spcBef>
                          <a:spcPts val="0"/>
                        </a:spcBef>
                        <a:spcAft>
                          <a:spcPts val="0"/>
                        </a:spcAft>
                        <a:buNone/>
                      </a:pPr>
                      <a:r>
                        <a:rPr lang="en-US" sz="1000" u="none" strike="noStrike" cap="none">
                          <a:latin typeface="Arial"/>
                          <a:ea typeface="Arial"/>
                          <a:cs typeface="Arial"/>
                          <a:sym typeface="Arial"/>
                        </a:rPr>
                        <a:t>Individual 3</a:t>
                      </a:r>
                      <a:endParaRPr sz="1200" u="none" strike="noStrike" cap="none">
                        <a:latin typeface="Arial"/>
                        <a:ea typeface="Arial"/>
                        <a:cs typeface="Arial"/>
                        <a:sym typeface="Arial"/>
                      </a:endParaRPr>
                    </a:p>
                  </a:txBody>
                  <a:tcPr marL="66975" marR="66975" marT="0" marB="0"/>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Yes</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P</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F</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F</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2100J</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Yes</a:t>
                      </a:r>
                      <a:endParaRPr sz="1200" u="none" strike="noStrike" cap="none">
                        <a:latin typeface="Arial"/>
                        <a:ea typeface="Arial"/>
                        <a:cs typeface="Arial"/>
                        <a:sym typeface="Arial"/>
                      </a:endParaRPr>
                    </a:p>
                  </a:txBody>
                  <a:tcPr marL="66975" marR="66975" marT="0" marB="0" anchor="ctr"/>
                </a:tc>
                <a:extLst>
                  <a:ext uri="{0D108BD9-81ED-4DB2-BD59-A6C34878D82A}">
                    <a16:rowId xmlns:a16="http://schemas.microsoft.com/office/drawing/2014/main" val="10004"/>
                  </a:ext>
                </a:extLst>
              </a:tr>
              <a:tr h="148850">
                <a:tc>
                  <a:txBody>
                    <a:bodyPr/>
                    <a:lstStyle/>
                    <a:p>
                      <a:pPr marL="0" marR="0" lvl="0" indent="0" algn="l" rtl="0">
                        <a:spcBef>
                          <a:spcPts val="0"/>
                        </a:spcBef>
                        <a:spcAft>
                          <a:spcPts val="0"/>
                        </a:spcAft>
                        <a:buNone/>
                      </a:pPr>
                      <a:r>
                        <a:rPr lang="en-US" sz="1000" u="none" strike="noStrike" cap="none">
                          <a:latin typeface="Arial"/>
                          <a:ea typeface="Arial"/>
                          <a:cs typeface="Arial"/>
                          <a:sym typeface="Arial"/>
                        </a:rPr>
                        <a:t>Individual 4</a:t>
                      </a:r>
                      <a:endParaRPr sz="1200" u="none" strike="noStrike" cap="none">
                        <a:latin typeface="Arial"/>
                        <a:ea typeface="Arial"/>
                        <a:cs typeface="Arial"/>
                        <a:sym typeface="Arial"/>
                      </a:endParaRPr>
                    </a:p>
                  </a:txBody>
                  <a:tcPr marL="66975" marR="66975" marT="0" marB="0"/>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Yes</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F</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P</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P</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4000J</a:t>
                      </a:r>
                      <a:endParaRPr sz="1200" u="none" strike="noStrike" cap="none">
                        <a:latin typeface="Arial"/>
                        <a:ea typeface="Arial"/>
                        <a:cs typeface="Arial"/>
                        <a:sym typeface="Arial"/>
                      </a:endParaRPr>
                    </a:p>
                  </a:txBody>
                  <a:tcPr marL="66975" marR="66975" marT="0" marB="0" anchor="ctr"/>
                </a:tc>
                <a:tc>
                  <a:txBody>
                    <a:bodyPr/>
                    <a:lstStyle/>
                    <a:p>
                      <a:pPr marL="0" marR="0" lvl="0" indent="0" algn="ctr" rtl="0">
                        <a:spcBef>
                          <a:spcPts val="0"/>
                        </a:spcBef>
                        <a:spcAft>
                          <a:spcPts val="0"/>
                        </a:spcAft>
                        <a:buNone/>
                      </a:pPr>
                      <a:r>
                        <a:rPr lang="en-US" sz="1000" u="none" strike="noStrike" cap="none">
                          <a:latin typeface="Arial"/>
                          <a:ea typeface="Arial"/>
                          <a:cs typeface="Arial"/>
                          <a:sym typeface="Arial"/>
                        </a:rPr>
                        <a:t>Yes</a:t>
                      </a:r>
                      <a:endParaRPr sz="1200" u="none" strike="noStrike" cap="none">
                        <a:latin typeface="Arial"/>
                        <a:ea typeface="Arial"/>
                        <a:cs typeface="Arial"/>
                        <a:sym typeface="Arial"/>
                      </a:endParaRPr>
                    </a:p>
                  </a:txBody>
                  <a:tcPr marL="66975" marR="66975" marT="0" marB="0" anchor="ctr"/>
                </a:tc>
                <a:extLst>
                  <a:ext uri="{0D108BD9-81ED-4DB2-BD59-A6C34878D82A}">
                    <a16:rowId xmlns:a16="http://schemas.microsoft.com/office/drawing/2014/main" val="10005"/>
                  </a:ext>
                </a:extLst>
              </a:tr>
            </a:tbl>
          </a:graphicData>
        </a:graphic>
      </p:graphicFrame>
      <p:sp>
        <p:nvSpPr>
          <p:cNvPr id="137" name="Google Shape;137;p16"/>
          <p:cNvSpPr txBox="1">
            <a:spLocks noGrp="1"/>
          </p:cNvSpPr>
          <p:nvPr>
            <p:ph type="body" idx="2"/>
          </p:nvPr>
        </p:nvSpPr>
        <p:spPr>
          <a:xfrm>
            <a:off x="5826175" y="1409075"/>
            <a:ext cx="5985309" cy="5162406"/>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rgbClr val="0A4829"/>
              </a:buClr>
              <a:buSzPts val="2590"/>
              <a:buChar char="•"/>
            </a:pPr>
            <a:r>
              <a:rPr lang="en-US" sz="2590" dirty="0">
                <a:solidFill>
                  <a:srgbClr val="0A4829"/>
                </a:solidFill>
                <a:latin typeface="Arial"/>
                <a:ea typeface="Arial"/>
                <a:cs typeface="Arial"/>
                <a:sym typeface="Arial"/>
              </a:rPr>
              <a:t>Fitness of an individual is how well that particular individual performs the task. </a:t>
            </a:r>
            <a:endParaRPr dirty="0"/>
          </a:p>
          <a:p>
            <a:pPr marL="228600" lvl="0" indent="-228600" algn="l" rtl="0">
              <a:lnSpc>
                <a:spcPct val="70000"/>
              </a:lnSpc>
              <a:spcBef>
                <a:spcPts val="1000"/>
              </a:spcBef>
              <a:spcAft>
                <a:spcPts val="0"/>
              </a:spcAft>
              <a:buClr>
                <a:srgbClr val="0A4829"/>
              </a:buClr>
              <a:buSzPts val="2590"/>
              <a:buChar char="•"/>
            </a:pPr>
            <a:r>
              <a:rPr lang="en-US" sz="2590" dirty="0">
                <a:solidFill>
                  <a:srgbClr val="0A4829"/>
                </a:solidFill>
                <a:latin typeface="Arial"/>
                <a:ea typeface="Arial"/>
                <a:cs typeface="Arial"/>
                <a:sym typeface="Arial"/>
              </a:rPr>
              <a:t>In AnnaGin the finesses are:</a:t>
            </a:r>
            <a:endParaRPr dirty="0"/>
          </a:p>
          <a:p>
            <a:pPr marL="514350" lvl="0" indent="-514350" algn="l" rtl="0">
              <a:lnSpc>
                <a:spcPct val="70000"/>
              </a:lnSpc>
              <a:spcBef>
                <a:spcPts val="1000"/>
              </a:spcBef>
              <a:spcAft>
                <a:spcPts val="0"/>
              </a:spcAft>
              <a:buClr>
                <a:srgbClr val="0A4829"/>
              </a:buClr>
              <a:buSzPts val="2590"/>
              <a:buFont typeface="Calibri"/>
              <a:buAutoNum type="arabicPeriod"/>
            </a:pPr>
            <a:r>
              <a:rPr lang="en-US" sz="2590" dirty="0">
                <a:solidFill>
                  <a:srgbClr val="0A4829"/>
                </a:solidFill>
                <a:latin typeface="Arial"/>
                <a:ea typeface="Arial"/>
                <a:cs typeface="Arial"/>
                <a:sym typeface="Arial"/>
              </a:rPr>
              <a:t>Does the new source code compile? </a:t>
            </a:r>
            <a:endParaRPr dirty="0"/>
          </a:p>
          <a:p>
            <a:pPr marL="514350" lvl="0" indent="-514350" algn="l" rtl="0">
              <a:lnSpc>
                <a:spcPct val="70000"/>
              </a:lnSpc>
              <a:spcBef>
                <a:spcPts val="1000"/>
              </a:spcBef>
              <a:spcAft>
                <a:spcPts val="0"/>
              </a:spcAft>
              <a:buClr>
                <a:srgbClr val="0A4829"/>
              </a:buClr>
              <a:buSzPts val="2590"/>
              <a:buFont typeface="Calibri"/>
              <a:buAutoNum type="arabicPeriod"/>
            </a:pPr>
            <a:r>
              <a:rPr lang="en-US" sz="2590" dirty="0">
                <a:solidFill>
                  <a:srgbClr val="0A4829"/>
                </a:solidFill>
                <a:latin typeface="Arial"/>
                <a:ea typeface="Arial"/>
                <a:cs typeface="Arial"/>
                <a:sym typeface="Arial"/>
              </a:rPr>
              <a:t>Does the new source code pass the unit tests? </a:t>
            </a:r>
            <a:endParaRPr dirty="0"/>
          </a:p>
          <a:p>
            <a:pPr marL="514350" lvl="0" indent="-514350" algn="l" rtl="0">
              <a:lnSpc>
                <a:spcPct val="70000"/>
              </a:lnSpc>
              <a:spcBef>
                <a:spcPts val="1000"/>
              </a:spcBef>
              <a:spcAft>
                <a:spcPts val="0"/>
              </a:spcAft>
              <a:buClr>
                <a:srgbClr val="0A4829"/>
              </a:buClr>
              <a:buSzPts val="2590"/>
              <a:buFont typeface="Calibri"/>
              <a:buAutoNum type="arabicPeriod"/>
            </a:pPr>
            <a:r>
              <a:rPr lang="en-US" sz="2590" dirty="0">
                <a:solidFill>
                  <a:srgbClr val="0A4829"/>
                </a:solidFill>
                <a:latin typeface="Arial"/>
                <a:ea typeface="Arial"/>
                <a:cs typeface="Arial"/>
                <a:sym typeface="Arial"/>
              </a:rPr>
              <a:t>What is the energy consumption of the application? </a:t>
            </a:r>
            <a:endParaRPr dirty="0"/>
          </a:p>
          <a:p>
            <a:pPr marL="228600" lvl="0" indent="-228600" algn="l" rtl="0">
              <a:lnSpc>
                <a:spcPct val="70000"/>
              </a:lnSpc>
              <a:spcBef>
                <a:spcPts val="1000"/>
              </a:spcBef>
              <a:spcAft>
                <a:spcPts val="0"/>
              </a:spcAft>
              <a:buClr>
                <a:srgbClr val="0A4829"/>
              </a:buClr>
              <a:buSzPts val="2590"/>
              <a:buChar char="•"/>
            </a:pPr>
            <a:r>
              <a:rPr lang="en-US" sz="2590" dirty="0">
                <a:solidFill>
                  <a:srgbClr val="0A4829"/>
                </a:solidFill>
                <a:latin typeface="Arial"/>
                <a:ea typeface="Arial"/>
                <a:cs typeface="Arial"/>
                <a:sym typeface="Arial"/>
              </a:rPr>
              <a:t>Lexicographical fitness - when one elements of fitness is prioritized over another notation of fitness so in AnnaGin is that if unit tests are not passed, the energy is not measured. </a:t>
            </a:r>
            <a:endParaRPr sz="2590" dirty="0">
              <a:solidFill>
                <a:srgbClr val="0A4829"/>
              </a:solidFill>
              <a:latin typeface="Arial"/>
              <a:ea typeface="Arial"/>
              <a:cs typeface="Arial"/>
              <a:sym typeface="Arial"/>
            </a:endParaRPr>
          </a:p>
        </p:txBody>
      </p:sp>
      <p:grpSp>
        <p:nvGrpSpPr>
          <p:cNvPr id="138" name="Google Shape;138;p16" descr="Full battery"/>
          <p:cNvGrpSpPr/>
          <p:nvPr/>
        </p:nvGrpSpPr>
        <p:grpSpPr>
          <a:xfrm>
            <a:off x="11088010" y="286519"/>
            <a:ext cx="1009879" cy="550843"/>
            <a:chOff x="11088010" y="286519"/>
            <a:chExt cx="1009879" cy="550843"/>
          </a:xfrm>
        </p:grpSpPr>
        <p:sp>
          <p:nvSpPr>
            <p:cNvPr id="139" name="Google Shape;139;p16"/>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6"/>
            <p:cNvSpPr/>
            <p:nvPr/>
          </p:nvSpPr>
          <p:spPr>
            <a:xfrm>
              <a:off x="11202769" y="401277"/>
              <a:ext cx="608716" cy="321325"/>
            </a:xfrm>
            <a:custGeom>
              <a:avLst/>
              <a:gdLst/>
              <a:ahLst/>
              <a:cxnLst/>
              <a:rect l="l" t="t" r="r" b="b"/>
              <a:pathLst>
                <a:path w="688553" h="321325" extrusionOk="0">
                  <a:moveTo>
                    <a:pt x="0" y="0"/>
                  </a:moveTo>
                  <a:lnTo>
                    <a:pt x="688554" y="0"/>
                  </a:lnTo>
                  <a:lnTo>
                    <a:pt x="688554" y="321325"/>
                  </a:lnTo>
                  <a:lnTo>
                    <a:pt x="0" y="321325"/>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4098" name="Picture 2" descr="Related image">
            <a:extLst>
              <a:ext uri="{FF2B5EF4-FFF2-40B4-BE49-F238E27FC236}">
                <a16:creationId xmlns:a16="http://schemas.microsoft.com/office/drawing/2014/main" id="{32331741-B4C2-A34A-A888-187D318DDC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929"/>
          <a:stretch/>
        </p:blipFill>
        <p:spPr bwMode="auto">
          <a:xfrm>
            <a:off x="1686164" y="3620125"/>
            <a:ext cx="3022600" cy="3006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A4829"/>
              </a:buClr>
              <a:buSzPts val="4400"/>
              <a:buFont typeface="Arial"/>
              <a:buNone/>
            </a:pPr>
            <a:r>
              <a:rPr lang="en-US" b="1">
                <a:solidFill>
                  <a:srgbClr val="0A4829"/>
                </a:solidFill>
                <a:latin typeface="Arial"/>
                <a:ea typeface="Arial"/>
                <a:cs typeface="Arial"/>
                <a:sym typeface="Arial"/>
              </a:rPr>
              <a:t>Green Software Engineering</a:t>
            </a:r>
            <a:endParaRPr/>
          </a:p>
        </p:txBody>
      </p:sp>
      <p:sp>
        <p:nvSpPr>
          <p:cNvPr id="148" name="Google Shape;148;p17"/>
          <p:cNvSpPr txBox="1">
            <a:spLocks noGrp="1"/>
          </p:cNvSpPr>
          <p:nvPr>
            <p:ph type="body" idx="1"/>
          </p:nvPr>
        </p:nvSpPr>
        <p:spPr>
          <a:xfrm>
            <a:off x="812304" y="1620182"/>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A4829"/>
              </a:buClr>
              <a:buSzPts val="2800"/>
              <a:buChar char="•"/>
            </a:pPr>
            <a:r>
              <a:rPr lang="en-US">
                <a:solidFill>
                  <a:srgbClr val="0A4829"/>
                </a:solidFill>
                <a:latin typeface="Arial"/>
                <a:ea typeface="Arial"/>
                <a:cs typeface="Arial"/>
                <a:sym typeface="Arial"/>
              </a:rPr>
              <a:t>Hindle - a type of software engineering which is more environmentally sustainable, so it takes into consideration the power usage of creating software.</a:t>
            </a:r>
            <a:endParaRPr/>
          </a:p>
          <a:p>
            <a:pPr marL="228600" lvl="0" indent="-228600" algn="l" rtl="0">
              <a:lnSpc>
                <a:spcPct val="90000"/>
              </a:lnSpc>
              <a:spcBef>
                <a:spcPts val="1000"/>
              </a:spcBef>
              <a:spcAft>
                <a:spcPts val="0"/>
              </a:spcAft>
              <a:buClr>
                <a:srgbClr val="0A4829"/>
              </a:buClr>
              <a:buSzPts val="2800"/>
              <a:buChar char="•"/>
            </a:pPr>
            <a:r>
              <a:rPr lang="en-US">
                <a:solidFill>
                  <a:srgbClr val="0A4829"/>
                </a:solidFill>
                <a:latin typeface="Arial"/>
                <a:ea typeface="Arial"/>
                <a:cs typeface="Arial"/>
                <a:sym typeface="Arial"/>
              </a:rPr>
              <a:t>Basically as software engineers we need to be smarter in how we program and create stuff that uses less energy so we can save earth!</a:t>
            </a:r>
            <a:endParaRPr/>
          </a:p>
          <a:p>
            <a:pPr marL="228600" lvl="0" indent="-228600" algn="l" rtl="0">
              <a:lnSpc>
                <a:spcPct val="90000"/>
              </a:lnSpc>
              <a:spcBef>
                <a:spcPts val="1000"/>
              </a:spcBef>
              <a:spcAft>
                <a:spcPts val="0"/>
              </a:spcAft>
              <a:buClr>
                <a:srgbClr val="0A4829"/>
              </a:buClr>
              <a:buSzPts val="2800"/>
              <a:buChar char="•"/>
            </a:pPr>
            <a:r>
              <a:rPr lang="en-US">
                <a:solidFill>
                  <a:srgbClr val="0A4829"/>
                </a:solidFill>
                <a:latin typeface="Arial"/>
                <a:ea typeface="Arial"/>
                <a:cs typeface="Arial"/>
                <a:sym typeface="Arial"/>
              </a:rPr>
              <a:t>AnnaGin combines Green software engineering and GI</a:t>
            </a:r>
            <a:endParaRPr>
              <a:solidFill>
                <a:srgbClr val="0A4829"/>
              </a:solidFill>
              <a:latin typeface="Arial"/>
              <a:ea typeface="Arial"/>
              <a:cs typeface="Arial"/>
              <a:sym typeface="Arial"/>
            </a:endParaRPr>
          </a:p>
        </p:txBody>
      </p:sp>
      <p:pic>
        <p:nvPicPr>
          <p:cNvPr id="149" name="Google Shape;149;p17" descr="Related image"/>
          <p:cNvPicPr preferRelativeResize="0"/>
          <p:nvPr/>
        </p:nvPicPr>
        <p:blipFill rotWithShape="1">
          <a:blip r:embed="rId3">
            <a:alphaModFix/>
          </a:blip>
          <a:srcRect/>
          <a:stretch/>
        </p:blipFill>
        <p:spPr>
          <a:xfrm>
            <a:off x="0" y="4305734"/>
            <a:ext cx="3860800" cy="2895600"/>
          </a:xfrm>
          <a:prstGeom prst="rect">
            <a:avLst/>
          </a:prstGeom>
          <a:noFill/>
          <a:ln>
            <a:noFill/>
          </a:ln>
        </p:spPr>
      </p:pic>
      <p:pic>
        <p:nvPicPr>
          <p:cNvPr id="150" name="Google Shape;150;p17"/>
          <p:cNvPicPr preferRelativeResize="0"/>
          <p:nvPr/>
        </p:nvPicPr>
        <p:blipFill rotWithShape="1">
          <a:blip r:embed="rId4">
            <a:alphaModFix/>
          </a:blip>
          <a:srcRect/>
          <a:stretch/>
        </p:blipFill>
        <p:spPr>
          <a:xfrm>
            <a:off x="4483955" y="4681389"/>
            <a:ext cx="3224089" cy="2176611"/>
          </a:xfrm>
          <a:prstGeom prst="rect">
            <a:avLst/>
          </a:prstGeom>
          <a:noFill/>
          <a:ln>
            <a:noFill/>
          </a:ln>
        </p:spPr>
      </p:pic>
      <p:pic>
        <p:nvPicPr>
          <p:cNvPr id="152" name="Google Shape;152;p17" descr="Image result for being green"/>
          <p:cNvPicPr preferRelativeResize="0"/>
          <p:nvPr/>
        </p:nvPicPr>
        <p:blipFill rotWithShape="1">
          <a:blip r:embed="rId5">
            <a:alphaModFix/>
          </a:blip>
          <a:srcRect/>
          <a:stretch/>
        </p:blipFill>
        <p:spPr>
          <a:xfrm>
            <a:off x="9100732" y="4598905"/>
            <a:ext cx="2253068" cy="2155435"/>
          </a:xfrm>
          <a:prstGeom prst="rect">
            <a:avLst/>
          </a:prstGeom>
          <a:noFill/>
          <a:ln>
            <a:noFill/>
          </a:ln>
        </p:spPr>
      </p:pic>
      <p:grpSp>
        <p:nvGrpSpPr>
          <p:cNvPr id="153" name="Google Shape;153;p17" descr="Full battery"/>
          <p:cNvGrpSpPr/>
          <p:nvPr/>
        </p:nvGrpSpPr>
        <p:grpSpPr>
          <a:xfrm>
            <a:off x="11088010" y="286519"/>
            <a:ext cx="1009879" cy="550843"/>
            <a:chOff x="11088010" y="286519"/>
            <a:chExt cx="1009879" cy="550843"/>
          </a:xfrm>
        </p:grpSpPr>
        <p:sp>
          <p:nvSpPr>
            <p:cNvPr id="154" name="Google Shape;154;p17"/>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17"/>
            <p:cNvSpPr/>
            <p:nvPr/>
          </p:nvSpPr>
          <p:spPr>
            <a:xfrm>
              <a:off x="11202769" y="401277"/>
              <a:ext cx="539203" cy="321325"/>
            </a:xfrm>
            <a:custGeom>
              <a:avLst/>
              <a:gdLst/>
              <a:ahLst/>
              <a:cxnLst/>
              <a:rect l="l" t="t" r="r" b="b"/>
              <a:pathLst>
                <a:path w="688553" h="321325" extrusionOk="0">
                  <a:moveTo>
                    <a:pt x="0" y="0"/>
                  </a:moveTo>
                  <a:lnTo>
                    <a:pt x="688554" y="0"/>
                  </a:lnTo>
                  <a:lnTo>
                    <a:pt x="688554" y="321325"/>
                  </a:lnTo>
                  <a:lnTo>
                    <a:pt x="0" y="321325"/>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A4829"/>
              </a:buClr>
              <a:buSzPts val="4400"/>
              <a:buFont typeface="Arial"/>
              <a:buNone/>
            </a:pPr>
            <a:r>
              <a:rPr lang="en-US" b="1">
                <a:solidFill>
                  <a:srgbClr val="0A4829"/>
                </a:solidFill>
                <a:latin typeface="Arial"/>
                <a:ea typeface="Arial"/>
                <a:cs typeface="Arial"/>
                <a:sym typeface="Arial"/>
              </a:rPr>
              <a:t>Gin</a:t>
            </a:r>
            <a:endParaRPr/>
          </a:p>
        </p:txBody>
      </p:sp>
      <p:sp>
        <p:nvSpPr>
          <p:cNvPr id="162" name="Google Shape;162;p18"/>
          <p:cNvSpPr txBox="1">
            <a:spLocks noGrp="1"/>
          </p:cNvSpPr>
          <p:nvPr>
            <p:ph type="body" idx="1"/>
          </p:nvPr>
        </p:nvSpPr>
        <p:spPr>
          <a:xfrm>
            <a:off x="838199" y="1499015"/>
            <a:ext cx="5686221" cy="4677947"/>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A4829"/>
              </a:buClr>
              <a:buSzPts val="2800"/>
              <a:buChar char="•"/>
            </a:pPr>
            <a:r>
              <a:rPr lang="en-US">
                <a:solidFill>
                  <a:srgbClr val="0A4829"/>
                </a:solidFill>
                <a:latin typeface="Arial"/>
                <a:ea typeface="Arial"/>
                <a:cs typeface="Arial"/>
                <a:sym typeface="Arial"/>
              </a:rPr>
              <a:t>Java tool that makes it easier to implement Genetic Improvement and has a goal “to stimulate development in GI tooling” </a:t>
            </a:r>
            <a:endParaRPr/>
          </a:p>
          <a:p>
            <a:pPr marL="228600" lvl="0" indent="-228600" algn="l" rtl="0">
              <a:lnSpc>
                <a:spcPct val="90000"/>
              </a:lnSpc>
              <a:spcBef>
                <a:spcPts val="1000"/>
              </a:spcBef>
              <a:spcAft>
                <a:spcPts val="0"/>
              </a:spcAft>
              <a:buClr>
                <a:srgbClr val="0A4829"/>
              </a:buClr>
              <a:buSzPts val="2800"/>
              <a:buChar char="•"/>
            </a:pPr>
            <a:r>
              <a:rPr lang="en-US">
                <a:solidFill>
                  <a:srgbClr val="0A4829"/>
                </a:solidFill>
                <a:latin typeface="Arial"/>
                <a:ea typeface="Arial"/>
                <a:cs typeface="Arial"/>
                <a:sym typeface="Arial"/>
              </a:rPr>
              <a:t>GIN manipulates code in three principal ways: deletion, copying and replacement. </a:t>
            </a:r>
            <a:endParaRPr/>
          </a:p>
          <a:p>
            <a:pPr marL="228600" lvl="0" indent="-228600" algn="l" rtl="0">
              <a:lnSpc>
                <a:spcPct val="90000"/>
              </a:lnSpc>
              <a:spcBef>
                <a:spcPts val="1000"/>
              </a:spcBef>
              <a:spcAft>
                <a:spcPts val="0"/>
              </a:spcAft>
              <a:buClr>
                <a:srgbClr val="0A4829"/>
              </a:buClr>
              <a:buSzPts val="2800"/>
              <a:buChar char="•"/>
            </a:pPr>
            <a:r>
              <a:rPr lang="en-US">
                <a:solidFill>
                  <a:srgbClr val="0A4829"/>
                </a:solidFill>
                <a:latin typeface="Arial"/>
                <a:ea typeface="Arial"/>
                <a:cs typeface="Arial"/>
                <a:sym typeface="Arial"/>
              </a:rPr>
              <a:t>It creates a version of the code that passes all the unit tests and has a lower execution time.</a:t>
            </a:r>
            <a:endParaRPr/>
          </a:p>
          <a:p>
            <a:pPr marL="228600" lvl="0" indent="-50800" algn="l" rtl="0">
              <a:lnSpc>
                <a:spcPct val="90000"/>
              </a:lnSpc>
              <a:spcBef>
                <a:spcPts val="1000"/>
              </a:spcBef>
              <a:spcAft>
                <a:spcPts val="0"/>
              </a:spcAft>
              <a:buClr>
                <a:schemeClr val="dk1"/>
              </a:buClr>
              <a:buSzPts val="2800"/>
              <a:buNone/>
            </a:pPr>
            <a:endParaRPr>
              <a:solidFill>
                <a:srgbClr val="0A4829"/>
              </a:solidFill>
              <a:latin typeface="Arial"/>
              <a:ea typeface="Arial"/>
              <a:cs typeface="Arial"/>
              <a:sym typeface="Arial"/>
            </a:endParaRPr>
          </a:p>
        </p:txBody>
      </p:sp>
      <p:grpSp>
        <p:nvGrpSpPr>
          <p:cNvPr id="163" name="Google Shape;163;p18" descr="Full battery"/>
          <p:cNvGrpSpPr/>
          <p:nvPr/>
        </p:nvGrpSpPr>
        <p:grpSpPr>
          <a:xfrm>
            <a:off x="11088010" y="286519"/>
            <a:ext cx="1009879" cy="550843"/>
            <a:chOff x="11088010" y="286519"/>
            <a:chExt cx="1009879" cy="550843"/>
          </a:xfrm>
        </p:grpSpPr>
        <p:sp>
          <p:nvSpPr>
            <p:cNvPr id="164" name="Google Shape;164;p18"/>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8"/>
            <p:cNvSpPr/>
            <p:nvPr/>
          </p:nvSpPr>
          <p:spPr>
            <a:xfrm>
              <a:off x="11202770" y="401277"/>
              <a:ext cx="453142" cy="321325"/>
            </a:xfrm>
            <a:custGeom>
              <a:avLst/>
              <a:gdLst/>
              <a:ahLst/>
              <a:cxnLst/>
              <a:rect l="l" t="t" r="r" b="b"/>
              <a:pathLst>
                <a:path w="688553" h="321325" extrusionOk="0">
                  <a:moveTo>
                    <a:pt x="0" y="0"/>
                  </a:moveTo>
                  <a:lnTo>
                    <a:pt x="688554" y="0"/>
                  </a:lnTo>
                  <a:lnTo>
                    <a:pt x="688554" y="321325"/>
                  </a:lnTo>
                  <a:lnTo>
                    <a:pt x="0" y="321325"/>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66" name="Google Shape;166;p18"/>
          <p:cNvPicPr preferRelativeResize="0"/>
          <p:nvPr/>
        </p:nvPicPr>
        <p:blipFill rotWithShape="1">
          <a:blip r:embed="rId3">
            <a:alphaModFix/>
          </a:blip>
          <a:srcRect/>
          <a:stretch/>
        </p:blipFill>
        <p:spPr>
          <a:xfrm>
            <a:off x="6524421" y="676706"/>
            <a:ext cx="4221480" cy="3074670"/>
          </a:xfrm>
          <a:prstGeom prst="rect">
            <a:avLst/>
          </a:prstGeom>
          <a:noFill/>
          <a:ln>
            <a:noFill/>
          </a:ln>
        </p:spPr>
      </p:pic>
      <p:pic>
        <p:nvPicPr>
          <p:cNvPr id="167" name="Google Shape;167;p18"/>
          <p:cNvPicPr preferRelativeResize="0"/>
          <p:nvPr/>
        </p:nvPicPr>
        <p:blipFill rotWithShape="1">
          <a:blip r:embed="rId4">
            <a:alphaModFix/>
          </a:blip>
          <a:srcRect l="6036" t="6579" r="3920" b="2291"/>
          <a:stretch/>
        </p:blipFill>
        <p:spPr>
          <a:xfrm>
            <a:off x="7931588" y="3576460"/>
            <a:ext cx="3462728" cy="24917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A4829"/>
              </a:buClr>
              <a:buSzPts val="4400"/>
              <a:buFont typeface="Arial"/>
              <a:buNone/>
            </a:pPr>
            <a:r>
              <a:rPr lang="en-US" b="1">
                <a:solidFill>
                  <a:srgbClr val="0A4829"/>
                </a:solidFill>
                <a:latin typeface="Arial"/>
                <a:ea typeface="Arial"/>
                <a:cs typeface="Arial"/>
                <a:sym typeface="Arial"/>
              </a:rPr>
              <a:t>AnnaGin</a:t>
            </a:r>
            <a:endParaRPr/>
          </a:p>
        </p:txBody>
      </p:sp>
      <p:sp>
        <p:nvSpPr>
          <p:cNvPr id="174" name="Google Shape;174;p19"/>
          <p:cNvSpPr txBox="1">
            <a:spLocks noGrp="1"/>
          </p:cNvSpPr>
          <p:nvPr>
            <p:ph type="body" idx="1"/>
          </p:nvPr>
        </p:nvSpPr>
        <p:spPr>
          <a:xfrm>
            <a:off x="466155" y="1769294"/>
            <a:ext cx="5979756"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A4829"/>
              </a:buClr>
              <a:buSzPts val="2800"/>
              <a:buChar char="•"/>
            </a:pPr>
            <a:r>
              <a:rPr lang="en-US" dirty="0">
                <a:solidFill>
                  <a:srgbClr val="0A4829"/>
                </a:solidFill>
                <a:latin typeface="Arial"/>
                <a:ea typeface="Arial"/>
                <a:cs typeface="Arial"/>
                <a:sym typeface="Arial"/>
              </a:rPr>
              <a:t>This toolkit takes some source code and applied a random selection of ten different edits to make a patch. </a:t>
            </a:r>
            <a:endParaRPr dirty="0"/>
          </a:p>
          <a:p>
            <a:pPr marL="228600" lvl="0" indent="-228600" algn="l" rtl="0">
              <a:lnSpc>
                <a:spcPct val="90000"/>
              </a:lnSpc>
              <a:spcBef>
                <a:spcPts val="1000"/>
              </a:spcBef>
              <a:spcAft>
                <a:spcPts val="0"/>
              </a:spcAft>
              <a:buClr>
                <a:srgbClr val="0A4829"/>
              </a:buClr>
              <a:buSzPts val="2800"/>
              <a:buChar char="•"/>
            </a:pPr>
            <a:r>
              <a:rPr lang="en-US" dirty="0">
                <a:solidFill>
                  <a:srgbClr val="0A4829"/>
                </a:solidFill>
                <a:latin typeface="Arial"/>
                <a:ea typeface="Arial"/>
                <a:cs typeface="Arial"/>
                <a:sym typeface="Arial"/>
              </a:rPr>
              <a:t>A Genetic Algorithm is then applied find the best combination of these edits. </a:t>
            </a:r>
            <a:endParaRPr dirty="0"/>
          </a:p>
          <a:p>
            <a:pPr marL="228600" lvl="0" indent="-228600" algn="l" rtl="0">
              <a:lnSpc>
                <a:spcPct val="90000"/>
              </a:lnSpc>
              <a:spcBef>
                <a:spcPts val="1000"/>
              </a:spcBef>
              <a:spcAft>
                <a:spcPts val="0"/>
              </a:spcAft>
              <a:buClr>
                <a:srgbClr val="0A4829"/>
              </a:buClr>
              <a:buSzPts val="2800"/>
              <a:buChar char="•"/>
            </a:pPr>
            <a:r>
              <a:rPr lang="en-US" dirty="0">
                <a:solidFill>
                  <a:srgbClr val="0A4829"/>
                </a:solidFill>
                <a:latin typeface="Arial"/>
                <a:ea typeface="Arial"/>
                <a:cs typeface="Arial"/>
                <a:sym typeface="Arial"/>
              </a:rPr>
              <a:t>A good combination of edits is one that uses less energy than the original source code. </a:t>
            </a:r>
            <a:endParaRPr dirty="0"/>
          </a:p>
        </p:txBody>
      </p:sp>
      <p:pic>
        <p:nvPicPr>
          <p:cNvPr id="175" name="Google Shape;175;p19" descr="page6image45370000"/>
          <p:cNvPicPr preferRelativeResize="0">
            <a:picLocks noGrp="1"/>
          </p:cNvPicPr>
          <p:nvPr>
            <p:ph type="body" idx="2"/>
          </p:nvPr>
        </p:nvPicPr>
        <p:blipFill rotWithShape="1">
          <a:blip r:embed="rId3">
            <a:alphaModFix/>
          </a:blip>
          <a:srcRect/>
          <a:stretch/>
        </p:blipFill>
        <p:spPr>
          <a:xfrm>
            <a:off x="7322213" y="1027906"/>
            <a:ext cx="4403632" cy="2290193"/>
          </a:xfrm>
          <a:prstGeom prst="rect">
            <a:avLst/>
          </a:prstGeom>
          <a:noFill/>
          <a:ln>
            <a:noFill/>
          </a:ln>
        </p:spPr>
      </p:pic>
      <p:grpSp>
        <p:nvGrpSpPr>
          <p:cNvPr id="179" name="Google Shape;179;p19" descr="Full battery"/>
          <p:cNvGrpSpPr/>
          <p:nvPr/>
        </p:nvGrpSpPr>
        <p:grpSpPr>
          <a:xfrm>
            <a:off x="11088010" y="286519"/>
            <a:ext cx="1009879" cy="550843"/>
            <a:chOff x="11088010" y="286519"/>
            <a:chExt cx="1009879" cy="550843"/>
          </a:xfrm>
        </p:grpSpPr>
        <p:sp>
          <p:nvSpPr>
            <p:cNvPr id="180" name="Google Shape;180;p19"/>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9"/>
            <p:cNvSpPr/>
            <p:nvPr/>
          </p:nvSpPr>
          <p:spPr>
            <a:xfrm>
              <a:off x="11202769" y="401277"/>
              <a:ext cx="399353" cy="321325"/>
            </a:xfrm>
            <a:custGeom>
              <a:avLst/>
              <a:gdLst/>
              <a:ahLst/>
              <a:cxnLst/>
              <a:rect l="l" t="t" r="r" b="b"/>
              <a:pathLst>
                <a:path w="688553" h="321325" extrusionOk="0">
                  <a:moveTo>
                    <a:pt x="0" y="0"/>
                  </a:moveTo>
                  <a:lnTo>
                    <a:pt x="688554" y="0"/>
                  </a:lnTo>
                  <a:lnTo>
                    <a:pt x="688554" y="321325"/>
                  </a:lnTo>
                  <a:lnTo>
                    <a:pt x="0" y="321325"/>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1" name="Picture 10" descr="A close up of a person&#10;&#10;Description automatically generated">
            <a:extLst>
              <a:ext uri="{FF2B5EF4-FFF2-40B4-BE49-F238E27FC236}">
                <a16:creationId xmlns:a16="http://schemas.microsoft.com/office/drawing/2014/main" id="{07AFB959-26A3-4746-AEBD-7E27B55A324B}"/>
              </a:ext>
            </a:extLst>
          </p:cNvPr>
          <p:cNvPicPr/>
          <p:nvPr/>
        </p:nvPicPr>
        <p:blipFill rotWithShape="1">
          <a:blip r:embed="rId4" cstate="print">
            <a:extLst>
              <a:ext uri="{28A0092B-C50C-407E-A947-70E740481C1C}">
                <a14:useLocalDpi xmlns:a14="http://schemas.microsoft.com/office/drawing/2010/main" val="0"/>
              </a:ext>
            </a:extLst>
          </a:blip>
          <a:srcRect l="790" r="638"/>
          <a:stretch/>
        </p:blipFill>
        <p:spPr bwMode="auto">
          <a:xfrm>
            <a:off x="6445911" y="3429000"/>
            <a:ext cx="5541645" cy="84836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09A9E949-1C4E-D64E-8E00-29052CB6DED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453552" y="4434243"/>
            <a:ext cx="5541645" cy="22275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1"/>
          <p:cNvSpPr txBox="1">
            <a:spLocks noGrp="1"/>
          </p:cNvSpPr>
          <p:nvPr>
            <p:ph type="title"/>
          </p:nvPr>
        </p:nvSpPr>
        <p:spPr>
          <a:xfrm>
            <a:off x="3187109" y="59820"/>
            <a:ext cx="5817781"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A4829"/>
              </a:buClr>
              <a:buSzPts val="4400"/>
              <a:buFont typeface="Arial"/>
              <a:buNone/>
            </a:pPr>
            <a:r>
              <a:rPr lang="en-US" dirty="0">
                <a:solidFill>
                  <a:srgbClr val="0A4829"/>
                </a:solidFill>
                <a:latin typeface="Arial"/>
                <a:ea typeface="Arial"/>
                <a:cs typeface="Arial"/>
                <a:sym typeface="Arial"/>
              </a:rPr>
              <a:t>How AnnaGin works:</a:t>
            </a:r>
            <a:endParaRPr lang="en-US" dirty="0"/>
          </a:p>
        </p:txBody>
      </p:sp>
      <p:grpSp>
        <p:nvGrpSpPr>
          <p:cNvPr id="241" name="Google Shape;241;p21" descr="Full battery"/>
          <p:cNvGrpSpPr/>
          <p:nvPr/>
        </p:nvGrpSpPr>
        <p:grpSpPr>
          <a:xfrm>
            <a:off x="11088010" y="286519"/>
            <a:ext cx="1009879" cy="550843"/>
            <a:chOff x="11088010" y="286519"/>
            <a:chExt cx="1009879" cy="550843"/>
          </a:xfrm>
        </p:grpSpPr>
        <p:sp>
          <p:nvSpPr>
            <p:cNvPr id="242" name="Google Shape;242;p21"/>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21"/>
            <p:cNvSpPr/>
            <p:nvPr/>
          </p:nvSpPr>
          <p:spPr>
            <a:xfrm>
              <a:off x="11202769" y="401277"/>
              <a:ext cx="324050" cy="321325"/>
            </a:xfrm>
            <a:custGeom>
              <a:avLst/>
              <a:gdLst/>
              <a:ahLst/>
              <a:cxnLst/>
              <a:rect l="l" t="t" r="r" b="b"/>
              <a:pathLst>
                <a:path w="688553" h="321325" extrusionOk="0">
                  <a:moveTo>
                    <a:pt x="0" y="0"/>
                  </a:moveTo>
                  <a:lnTo>
                    <a:pt x="688554" y="0"/>
                  </a:lnTo>
                  <a:lnTo>
                    <a:pt x="688554" y="321325"/>
                  </a:lnTo>
                  <a:lnTo>
                    <a:pt x="0" y="321325"/>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pic>
        <p:nvPicPr>
          <p:cNvPr id="9" name="Picture 8" descr="A screenshot of a cell phone&#10;&#10;Description automatically generated">
            <a:extLst>
              <a:ext uri="{FF2B5EF4-FFF2-40B4-BE49-F238E27FC236}">
                <a16:creationId xmlns:a16="http://schemas.microsoft.com/office/drawing/2014/main" id="{B56CC99B-222C-E549-9CCE-DF7694E7EDBE}"/>
              </a:ext>
            </a:extLst>
          </p:cNvPr>
          <p:cNvPicPr>
            <a:picLocks noChangeAspect="1"/>
          </p:cNvPicPr>
          <p:nvPr/>
        </p:nvPicPr>
        <p:blipFill rotWithShape="1">
          <a:blip r:embed="rId3"/>
          <a:srcRect l="1698"/>
          <a:stretch/>
        </p:blipFill>
        <p:spPr>
          <a:xfrm>
            <a:off x="145038" y="1036345"/>
            <a:ext cx="3234485" cy="478530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CC787507-29AF-0842-A76D-8071E462FFEB}"/>
              </a:ext>
            </a:extLst>
          </p:cNvPr>
          <p:cNvPicPr>
            <a:picLocks noChangeAspect="1"/>
          </p:cNvPicPr>
          <p:nvPr/>
        </p:nvPicPr>
        <p:blipFill rotWithShape="1">
          <a:blip r:embed="rId4"/>
          <a:srcRect l="3911" r="15208"/>
          <a:stretch/>
        </p:blipFill>
        <p:spPr>
          <a:xfrm>
            <a:off x="6445189" y="1036345"/>
            <a:ext cx="3156331" cy="4847223"/>
          </a:xfrm>
          <a:prstGeom prst="rect">
            <a:avLst/>
          </a:prstGeom>
        </p:spPr>
      </p:pic>
      <p:grpSp>
        <p:nvGrpSpPr>
          <p:cNvPr id="17" name="Google Shape;188;p20">
            <a:extLst>
              <a:ext uri="{FF2B5EF4-FFF2-40B4-BE49-F238E27FC236}">
                <a16:creationId xmlns:a16="http://schemas.microsoft.com/office/drawing/2014/main" id="{91FE71BD-DCD8-B647-A854-79418DCFC7F4}"/>
              </a:ext>
            </a:extLst>
          </p:cNvPr>
          <p:cNvGrpSpPr/>
          <p:nvPr/>
        </p:nvGrpSpPr>
        <p:grpSpPr>
          <a:xfrm>
            <a:off x="3572025" y="1561229"/>
            <a:ext cx="2680662" cy="3267709"/>
            <a:chOff x="3184712" y="17197"/>
            <a:chExt cx="4146175" cy="4316943"/>
          </a:xfrm>
        </p:grpSpPr>
        <p:sp>
          <p:nvSpPr>
            <p:cNvPr id="18" name="Google Shape;189;p20">
              <a:extLst>
                <a:ext uri="{FF2B5EF4-FFF2-40B4-BE49-F238E27FC236}">
                  <a16:creationId xmlns:a16="http://schemas.microsoft.com/office/drawing/2014/main" id="{D88DA666-03F7-524F-8F39-717E08B7446D}"/>
                </a:ext>
              </a:extLst>
            </p:cNvPr>
            <p:cNvSpPr/>
            <p:nvPr/>
          </p:nvSpPr>
          <p:spPr>
            <a:xfrm>
              <a:off x="4843875" y="1761744"/>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 name="Google Shape;190;p20">
              <a:extLst>
                <a:ext uri="{FF2B5EF4-FFF2-40B4-BE49-F238E27FC236}">
                  <a16:creationId xmlns:a16="http://schemas.microsoft.com/office/drawing/2014/main" id="{D1DC7966-4E1E-BC46-9E7B-19E9F2AB4624}"/>
                </a:ext>
              </a:extLst>
            </p:cNvPr>
            <p:cNvSpPr txBox="1"/>
            <p:nvPr/>
          </p:nvSpPr>
          <p:spPr>
            <a:xfrm>
              <a:off x="4965111" y="1882980"/>
              <a:ext cx="585377" cy="585377"/>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lt1"/>
                </a:buClr>
                <a:buSzPts val="1600"/>
                <a:buFont typeface="Arial Narrow"/>
                <a:buNone/>
              </a:pPr>
              <a:r>
                <a:rPr lang="en-US" sz="1050" b="0" i="0" dirty="0">
                  <a:solidFill>
                    <a:schemeClr val="lt1"/>
                  </a:solidFill>
                  <a:latin typeface="Arial Narrow"/>
                  <a:ea typeface="Arial Narrow"/>
                  <a:cs typeface="Arial Narrow"/>
                  <a:sym typeface="Arial Narrow"/>
                </a:rPr>
                <a:t>Types of Edits</a:t>
              </a:r>
              <a:endParaRPr sz="1050" dirty="0"/>
            </a:p>
          </p:txBody>
        </p:sp>
        <p:sp>
          <p:nvSpPr>
            <p:cNvPr id="20" name="Google Shape;191;p20">
              <a:extLst>
                <a:ext uri="{FF2B5EF4-FFF2-40B4-BE49-F238E27FC236}">
                  <a16:creationId xmlns:a16="http://schemas.microsoft.com/office/drawing/2014/main" id="{9FB9EBB8-D387-6D43-946F-9CBCABA5ABDA}"/>
                </a:ext>
              </a:extLst>
            </p:cNvPr>
            <p:cNvSpPr/>
            <p:nvPr/>
          </p:nvSpPr>
          <p:spPr>
            <a:xfrm rot="-5400000">
              <a:off x="4799450" y="1296310"/>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 name="Google Shape;192;p20">
              <a:extLst>
                <a:ext uri="{FF2B5EF4-FFF2-40B4-BE49-F238E27FC236}">
                  <a16:creationId xmlns:a16="http://schemas.microsoft.com/office/drawing/2014/main" id="{30400E86-27B3-2445-BBB4-5AA6F9196C12}"/>
                </a:ext>
              </a:extLst>
            </p:cNvPr>
            <p:cNvSpPr txBox="1"/>
            <p:nvPr/>
          </p:nvSpPr>
          <p:spPr>
            <a:xfrm rot="-5400000">
              <a:off x="5234882" y="1280477"/>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22" name="Google Shape;193;p20">
              <a:extLst>
                <a:ext uri="{FF2B5EF4-FFF2-40B4-BE49-F238E27FC236}">
                  <a16:creationId xmlns:a16="http://schemas.microsoft.com/office/drawing/2014/main" id="{2061679F-85AF-DA48-9561-1A350649AC8A}"/>
                </a:ext>
              </a:extLst>
            </p:cNvPr>
            <p:cNvSpPr/>
            <p:nvPr/>
          </p:nvSpPr>
          <p:spPr>
            <a:xfrm>
              <a:off x="4843875" y="17197"/>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 name="Google Shape;194;p20">
              <a:extLst>
                <a:ext uri="{FF2B5EF4-FFF2-40B4-BE49-F238E27FC236}">
                  <a16:creationId xmlns:a16="http://schemas.microsoft.com/office/drawing/2014/main" id="{652DD9C5-E666-0D4F-BA48-71049FBD3C27}"/>
                </a:ext>
              </a:extLst>
            </p:cNvPr>
            <p:cNvSpPr txBox="1"/>
            <p:nvPr/>
          </p:nvSpPr>
          <p:spPr>
            <a:xfrm>
              <a:off x="4965111" y="138433"/>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a:solidFill>
                    <a:schemeClr val="lt1"/>
                  </a:solidFill>
                  <a:latin typeface="Arial Narrow"/>
                  <a:ea typeface="Arial Narrow"/>
                  <a:cs typeface="Arial Narrow"/>
                  <a:sym typeface="Arial Narrow"/>
                </a:rPr>
                <a:t>Insert Break;</a:t>
              </a:r>
              <a:endParaRPr sz="1050"/>
            </a:p>
          </p:txBody>
        </p:sp>
        <p:sp>
          <p:nvSpPr>
            <p:cNvPr id="24" name="Google Shape;195;p20">
              <a:extLst>
                <a:ext uri="{FF2B5EF4-FFF2-40B4-BE49-F238E27FC236}">
                  <a16:creationId xmlns:a16="http://schemas.microsoft.com/office/drawing/2014/main" id="{B4DBFEA3-6C80-C347-8492-2F445A0CA5EA}"/>
                </a:ext>
              </a:extLst>
            </p:cNvPr>
            <p:cNvSpPr/>
            <p:nvPr/>
          </p:nvSpPr>
          <p:spPr>
            <a:xfrm rot="-3240000">
              <a:off x="5312160" y="1462899"/>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 name="Google Shape;196;p20">
              <a:extLst>
                <a:ext uri="{FF2B5EF4-FFF2-40B4-BE49-F238E27FC236}">
                  <a16:creationId xmlns:a16="http://schemas.microsoft.com/office/drawing/2014/main" id="{E9D5F86C-B636-924C-A4AF-A42151F1F7B0}"/>
                </a:ext>
              </a:extLst>
            </p:cNvPr>
            <p:cNvSpPr txBox="1"/>
            <p:nvPr/>
          </p:nvSpPr>
          <p:spPr>
            <a:xfrm rot="-3240000">
              <a:off x="5747592" y="1447067"/>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26" name="Google Shape;197;p20">
              <a:extLst>
                <a:ext uri="{FF2B5EF4-FFF2-40B4-BE49-F238E27FC236}">
                  <a16:creationId xmlns:a16="http://schemas.microsoft.com/office/drawing/2014/main" id="{68967F83-567A-3A4C-9421-91C85D5EB1E5}"/>
                </a:ext>
              </a:extLst>
            </p:cNvPr>
            <p:cNvSpPr/>
            <p:nvPr/>
          </p:nvSpPr>
          <p:spPr>
            <a:xfrm>
              <a:off x="5869294" y="350376"/>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 name="Google Shape;198;p20">
              <a:extLst>
                <a:ext uri="{FF2B5EF4-FFF2-40B4-BE49-F238E27FC236}">
                  <a16:creationId xmlns:a16="http://schemas.microsoft.com/office/drawing/2014/main" id="{98F8CE65-1E1B-B54B-85F4-E6082F4CFBB1}"/>
                </a:ext>
              </a:extLst>
            </p:cNvPr>
            <p:cNvSpPr txBox="1"/>
            <p:nvPr/>
          </p:nvSpPr>
          <p:spPr>
            <a:xfrm>
              <a:off x="5990530" y="471612"/>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dirty="0">
                  <a:solidFill>
                    <a:schemeClr val="lt1"/>
                  </a:solidFill>
                  <a:latin typeface="Arial Narrow"/>
                  <a:ea typeface="Arial Narrow"/>
                  <a:cs typeface="Arial Narrow"/>
                  <a:sym typeface="Arial Narrow"/>
                </a:rPr>
                <a:t>Insert Return;</a:t>
              </a:r>
              <a:endParaRPr sz="1050" dirty="0"/>
            </a:p>
          </p:txBody>
        </p:sp>
        <p:sp>
          <p:nvSpPr>
            <p:cNvPr id="28" name="Google Shape;199;p20">
              <a:extLst>
                <a:ext uri="{FF2B5EF4-FFF2-40B4-BE49-F238E27FC236}">
                  <a16:creationId xmlns:a16="http://schemas.microsoft.com/office/drawing/2014/main" id="{7FC2CB0F-7E84-6847-B66F-382067F3F35C}"/>
                </a:ext>
              </a:extLst>
            </p:cNvPr>
            <p:cNvSpPr/>
            <p:nvPr/>
          </p:nvSpPr>
          <p:spPr>
            <a:xfrm rot="-1080000">
              <a:off x="5629032" y="1899036"/>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 name="Google Shape;200;p20">
              <a:extLst>
                <a:ext uri="{FF2B5EF4-FFF2-40B4-BE49-F238E27FC236}">
                  <a16:creationId xmlns:a16="http://schemas.microsoft.com/office/drawing/2014/main" id="{609A2089-8746-EB4E-98A5-8B6AF6B6C72C}"/>
                </a:ext>
              </a:extLst>
            </p:cNvPr>
            <p:cNvSpPr txBox="1"/>
            <p:nvPr/>
          </p:nvSpPr>
          <p:spPr>
            <a:xfrm rot="-1080000">
              <a:off x="6064464" y="1883204"/>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30" name="Google Shape;201;p20">
              <a:extLst>
                <a:ext uri="{FF2B5EF4-FFF2-40B4-BE49-F238E27FC236}">
                  <a16:creationId xmlns:a16="http://schemas.microsoft.com/office/drawing/2014/main" id="{078EA7A6-788E-8445-86C7-111F94224DF8}"/>
                </a:ext>
              </a:extLst>
            </p:cNvPr>
            <p:cNvSpPr/>
            <p:nvPr/>
          </p:nvSpPr>
          <p:spPr>
            <a:xfrm>
              <a:off x="6503038" y="1222649"/>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 name="Google Shape;202;p20">
              <a:extLst>
                <a:ext uri="{FF2B5EF4-FFF2-40B4-BE49-F238E27FC236}">
                  <a16:creationId xmlns:a16="http://schemas.microsoft.com/office/drawing/2014/main" id="{E45C5343-D9C6-7544-BEB2-E0BCB8BFAE9B}"/>
                </a:ext>
              </a:extLst>
            </p:cNvPr>
            <p:cNvSpPr txBox="1"/>
            <p:nvPr/>
          </p:nvSpPr>
          <p:spPr>
            <a:xfrm>
              <a:off x="6624274" y="1343885"/>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a:solidFill>
                    <a:schemeClr val="lt1"/>
                  </a:solidFill>
                  <a:latin typeface="Arial Narrow"/>
                  <a:ea typeface="Arial Narrow"/>
                  <a:cs typeface="Arial Narrow"/>
                  <a:sym typeface="Arial Narrow"/>
                </a:rPr>
                <a:t>Insert Line</a:t>
              </a:r>
              <a:endParaRPr sz="1050"/>
            </a:p>
          </p:txBody>
        </p:sp>
        <p:sp>
          <p:nvSpPr>
            <p:cNvPr id="32" name="Google Shape;203;p20">
              <a:extLst>
                <a:ext uri="{FF2B5EF4-FFF2-40B4-BE49-F238E27FC236}">
                  <a16:creationId xmlns:a16="http://schemas.microsoft.com/office/drawing/2014/main" id="{715CE0A5-7DC9-644B-89DB-F7E16D96DFA1}"/>
                </a:ext>
              </a:extLst>
            </p:cNvPr>
            <p:cNvSpPr/>
            <p:nvPr/>
          </p:nvSpPr>
          <p:spPr>
            <a:xfrm rot="1080000">
              <a:off x="5629032" y="2438131"/>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 name="Google Shape;204;p20">
              <a:extLst>
                <a:ext uri="{FF2B5EF4-FFF2-40B4-BE49-F238E27FC236}">
                  <a16:creationId xmlns:a16="http://schemas.microsoft.com/office/drawing/2014/main" id="{3ED43A49-800B-0446-A13A-91A2258EC89E}"/>
                </a:ext>
              </a:extLst>
            </p:cNvPr>
            <p:cNvSpPr txBox="1"/>
            <p:nvPr/>
          </p:nvSpPr>
          <p:spPr>
            <a:xfrm rot="1080000">
              <a:off x="6064464" y="2422298"/>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34" name="Google Shape;205;p20">
              <a:extLst>
                <a:ext uri="{FF2B5EF4-FFF2-40B4-BE49-F238E27FC236}">
                  <a16:creationId xmlns:a16="http://schemas.microsoft.com/office/drawing/2014/main" id="{0703EAFF-B897-0340-9C94-2D194F4DE35A}"/>
                </a:ext>
              </a:extLst>
            </p:cNvPr>
            <p:cNvSpPr/>
            <p:nvPr/>
          </p:nvSpPr>
          <p:spPr>
            <a:xfrm>
              <a:off x="6503038" y="2300839"/>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 name="Google Shape;206;p20">
              <a:extLst>
                <a:ext uri="{FF2B5EF4-FFF2-40B4-BE49-F238E27FC236}">
                  <a16:creationId xmlns:a16="http://schemas.microsoft.com/office/drawing/2014/main" id="{314C05B2-A2B5-924E-A5E9-2F3BE312AADE}"/>
                </a:ext>
              </a:extLst>
            </p:cNvPr>
            <p:cNvSpPr txBox="1"/>
            <p:nvPr/>
          </p:nvSpPr>
          <p:spPr>
            <a:xfrm>
              <a:off x="6624274" y="2422075"/>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a:solidFill>
                    <a:schemeClr val="lt1"/>
                  </a:solidFill>
                  <a:latin typeface="Arial Narrow"/>
                  <a:ea typeface="Arial Narrow"/>
                  <a:cs typeface="Arial Narrow"/>
                  <a:sym typeface="Arial Narrow"/>
                </a:rPr>
                <a:t>Swap Line</a:t>
              </a:r>
              <a:endParaRPr sz="1050"/>
            </a:p>
          </p:txBody>
        </p:sp>
        <p:sp>
          <p:nvSpPr>
            <p:cNvPr id="36" name="Google Shape;207;p20">
              <a:extLst>
                <a:ext uri="{FF2B5EF4-FFF2-40B4-BE49-F238E27FC236}">
                  <a16:creationId xmlns:a16="http://schemas.microsoft.com/office/drawing/2014/main" id="{F275A8C3-FCDA-0648-8EB9-90927A4E94A6}"/>
                </a:ext>
              </a:extLst>
            </p:cNvPr>
            <p:cNvSpPr/>
            <p:nvPr/>
          </p:nvSpPr>
          <p:spPr>
            <a:xfrm rot="3240000">
              <a:off x="5312160" y="2874267"/>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 name="Google Shape;208;p20">
              <a:extLst>
                <a:ext uri="{FF2B5EF4-FFF2-40B4-BE49-F238E27FC236}">
                  <a16:creationId xmlns:a16="http://schemas.microsoft.com/office/drawing/2014/main" id="{8BB843E6-1E41-A64E-832D-C0EEE976F406}"/>
                </a:ext>
              </a:extLst>
            </p:cNvPr>
            <p:cNvSpPr txBox="1"/>
            <p:nvPr/>
          </p:nvSpPr>
          <p:spPr>
            <a:xfrm rot="3240000">
              <a:off x="5747592" y="2858435"/>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38" name="Google Shape;209;p20">
              <a:extLst>
                <a:ext uri="{FF2B5EF4-FFF2-40B4-BE49-F238E27FC236}">
                  <a16:creationId xmlns:a16="http://schemas.microsoft.com/office/drawing/2014/main" id="{852CC9E4-D378-1C42-B67C-1A223A182D63}"/>
                </a:ext>
              </a:extLst>
            </p:cNvPr>
            <p:cNvSpPr/>
            <p:nvPr/>
          </p:nvSpPr>
          <p:spPr>
            <a:xfrm>
              <a:off x="5869294" y="3173112"/>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 name="Google Shape;210;p20">
              <a:extLst>
                <a:ext uri="{FF2B5EF4-FFF2-40B4-BE49-F238E27FC236}">
                  <a16:creationId xmlns:a16="http://schemas.microsoft.com/office/drawing/2014/main" id="{13E1FFEC-5DFA-8349-BF62-EEEE7C9E8587}"/>
                </a:ext>
              </a:extLst>
            </p:cNvPr>
            <p:cNvSpPr txBox="1"/>
            <p:nvPr/>
          </p:nvSpPr>
          <p:spPr>
            <a:xfrm>
              <a:off x="5990530" y="3294348"/>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a:solidFill>
                    <a:schemeClr val="lt1"/>
                  </a:solidFill>
                  <a:latin typeface="Arial Narrow"/>
                  <a:ea typeface="Arial Narrow"/>
                  <a:cs typeface="Arial Narrow"/>
                  <a:sym typeface="Arial Narrow"/>
                </a:rPr>
                <a:t>Swap Block</a:t>
              </a:r>
              <a:endParaRPr sz="1050"/>
            </a:p>
          </p:txBody>
        </p:sp>
        <p:sp>
          <p:nvSpPr>
            <p:cNvPr id="40" name="Google Shape;211;p20">
              <a:extLst>
                <a:ext uri="{FF2B5EF4-FFF2-40B4-BE49-F238E27FC236}">
                  <a16:creationId xmlns:a16="http://schemas.microsoft.com/office/drawing/2014/main" id="{93D27DDE-4B75-F243-B14E-DA12174CEDEB}"/>
                </a:ext>
              </a:extLst>
            </p:cNvPr>
            <p:cNvSpPr/>
            <p:nvPr/>
          </p:nvSpPr>
          <p:spPr>
            <a:xfrm rot="5400000">
              <a:off x="4799450" y="3040857"/>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 name="Google Shape;212;p20">
              <a:extLst>
                <a:ext uri="{FF2B5EF4-FFF2-40B4-BE49-F238E27FC236}">
                  <a16:creationId xmlns:a16="http://schemas.microsoft.com/office/drawing/2014/main" id="{6EC87677-80A3-4940-88CD-EC5B658B87C9}"/>
                </a:ext>
              </a:extLst>
            </p:cNvPr>
            <p:cNvSpPr txBox="1"/>
            <p:nvPr/>
          </p:nvSpPr>
          <p:spPr>
            <a:xfrm rot="5400000">
              <a:off x="5234882" y="3025025"/>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42" name="Google Shape;213;p20">
              <a:extLst>
                <a:ext uri="{FF2B5EF4-FFF2-40B4-BE49-F238E27FC236}">
                  <a16:creationId xmlns:a16="http://schemas.microsoft.com/office/drawing/2014/main" id="{671E0B29-07B2-EC4D-8B65-E70E29193DEF}"/>
                </a:ext>
              </a:extLst>
            </p:cNvPr>
            <p:cNvSpPr/>
            <p:nvPr/>
          </p:nvSpPr>
          <p:spPr>
            <a:xfrm>
              <a:off x="4843875" y="3506291"/>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 name="Google Shape;214;p20">
              <a:extLst>
                <a:ext uri="{FF2B5EF4-FFF2-40B4-BE49-F238E27FC236}">
                  <a16:creationId xmlns:a16="http://schemas.microsoft.com/office/drawing/2014/main" id="{019E5EBA-A2DF-9240-B997-8ACF8A1EAC12}"/>
                </a:ext>
              </a:extLst>
            </p:cNvPr>
            <p:cNvSpPr txBox="1"/>
            <p:nvPr/>
          </p:nvSpPr>
          <p:spPr>
            <a:xfrm>
              <a:off x="4965111" y="3627527"/>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a:solidFill>
                    <a:schemeClr val="lt1"/>
                  </a:solidFill>
                  <a:latin typeface="Arial Narrow"/>
                  <a:ea typeface="Arial Narrow"/>
                  <a:cs typeface="Arial Narrow"/>
                  <a:sym typeface="Arial Narrow"/>
                </a:rPr>
                <a:t>Remove Line</a:t>
              </a:r>
              <a:endParaRPr sz="1050"/>
            </a:p>
          </p:txBody>
        </p:sp>
        <p:sp>
          <p:nvSpPr>
            <p:cNvPr id="44" name="Google Shape;215;p20">
              <a:extLst>
                <a:ext uri="{FF2B5EF4-FFF2-40B4-BE49-F238E27FC236}">
                  <a16:creationId xmlns:a16="http://schemas.microsoft.com/office/drawing/2014/main" id="{23C1AB36-2C28-0748-B8E4-BFB53B106370}"/>
                </a:ext>
              </a:extLst>
            </p:cNvPr>
            <p:cNvSpPr/>
            <p:nvPr/>
          </p:nvSpPr>
          <p:spPr>
            <a:xfrm rot="7560000">
              <a:off x="4286741" y="2874267"/>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 name="Google Shape;216;p20">
              <a:extLst>
                <a:ext uri="{FF2B5EF4-FFF2-40B4-BE49-F238E27FC236}">
                  <a16:creationId xmlns:a16="http://schemas.microsoft.com/office/drawing/2014/main" id="{F9A2BBDC-0AC9-AD4B-A8F3-E1606B81C9DB}"/>
                </a:ext>
              </a:extLst>
            </p:cNvPr>
            <p:cNvSpPr txBox="1"/>
            <p:nvPr/>
          </p:nvSpPr>
          <p:spPr>
            <a:xfrm rot="-3240000">
              <a:off x="4722172" y="2858435"/>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46" name="Google Shape;217;p20">
              <a:extLst>
                <a:ext uri="{FF2B5EF4-FFF2-40B4-BE49-F238E27FC236}">
                  <a16:creationId xmlns:a16="http://schemas.microsoft.com/office/drawing/2014/main" id="{9499C256-571E-2747-BAEC-729E9C87048F}"/>
                </a:ext>
              </a:extLst>
            </p:cNvPr>
            <p:cNvSpPr/>
            <p:nvPr/>
          </p:nvSpPr>
          <p:spPr>
            <a:xfrm>
              <a:off x="3818456" y="3173112"/>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 name="Google Shape;218;p20">
              <a:extLst>
                <a:ext uri="{FF2B5EF4-FFF2-40B4-BE49-F238E27FC236}">
                  <a16:creationId xmlns:a16="http://schemas.microsoft.com/office/drawing/2014/main" id="{7CCC7455-9911-BB48-B953-C774EBB2F5F1}"/>
                </a:ext>
              </a:extLst>
            </p:cNvPr>
            <p:cNvSpPr txBox="1"/>
            <p:nvPr/>
          </p:nvSpPr>
          <p:spPr>
            <a:xfrm>
              <a:off x="3939692" y="3294348"/>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a:solidFill>
                    <a:schemeClr val="lt1"/>
                  </a:solidFill>
                  <a:latin typeface="Arial Narrow"/>
                  <a:ea typeface="Arial Narrow"/>
                  <a:cs typeface="Arial Narrow"/>
                  <a:sym typeface="Arial Narrow"/>
                </a:rPr>
                <a:t>Remove Block</a:t>
              </a:r>
              <a:endParaRPr sz="1050"/>
            </a:p>
          </p:txBody>
        </p:sp>
        <p:sp>
          <p:nvSpPr>
            <p:cNvPr id="48" name="Google Shape;219;p20">
              <a:extLst>
                <a:ext uri="{FF2B5EF4-FFF2-40B4-BE49-F238E27FC236}">
                  <a16:creationId xmlns:a16="http://schemas.microsoft.com/office/drawing/2014/main" id="{F2F8E9E9-56B6-DE41-96B0-A2FF1942C464}"/>
                </a:ext>
              </a:extLst>
            </p:cNvPr>
            <p:cNvSpPr/>
            <p:nvPr/>
          </p:nvSpPr>
          <p:spPr>
            <a:xfrm rot="9720000">
              <a:off x="3969869" y="2438131"/>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 name="Google Shape;220;p20">
              <a:extLst>
                <a:ext uri="{FF2B5EF4-FFF2-40B4-BE49-F238E27FC236}">
                  <a16:creationId xmlns:a16="http://schemas.microsoft.com/office/drawing/2014/main" id="{67B76994-172C-574C-AE52-5159D1D0E24A}"/>
                </a:ext>
              </a:extLst>
            </p:cNvPr>
            <p:cNvSpPr txBox="1"/>
            <p:nvPr/>
          </p:nvSpPr>
          <p:spPr>
            <a:xfrm rot="-1080000">
              <a:off x="4405301" y="2422298"/>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50" name="Google Shape;221;p20">
              <a:extLst>
                <a:ext uri="{FF2B5EF4-FFF2-40B4-BE49-F238E27FC236}">
                  <a16:creationId xmlns:a16="http://schemas.microsoft.com/office/drawing/2014/main" id="{0ACC9FA4-F0F3-6641-9843-721DF3792241}"/>
                </a:ext>
              </a:extLst>
            </p:cNvPr>
            <p:cNvSpPr/>
            <p:nvPr/>
          </p:nvSpPr>
          <p:spPr>
            <a:xfrm>
              <a:off x="3184712" y="2300839"/>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 name="Google Shape;222;p20">
              <a:extLst>
                <a:ext uri="{FF2B5EF4-FFF2-40B4-BE49-F238E27FC236}">
                  <a16:creationId xmlns:a16="http://schemas.microsoft.com/office/drawing/2014/main" id="{6B3D70B9-5C67-A14C-BDB5-671D51576013}"/>
                </a:ext>
              </a:extLst>
            </p:cNvPr>
            <p:cNvSpPr txBox="1"/>
            <p:nvPr/>
          </p:nvSpPr>
          <p:spPr>
            <a:xfrm>
              <a:off x="3305948" y="2422075"/>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a:solidFill>
                    <a:schemeClr val="lt1"/>
                  </a:solidFill>
                  <a:latin typeface="Arial Narrow"/>
                  <a:ea typeface="Arial Narrow"/>
                  <a:cs typeface="Arial Narrow"/>
                  <a:sym typeface="Arial Narrow"/>
                </a:rPr>
                <a:t>Move Line</a:t>
              </a:r>
              <a:endParaRPr sz="1050"/>
            </a:p>
          </p:txBody>
        </p:sp>
        <p:sp>
          <p:nvSpPr>
            <p:cNvPr id="52" name="Google Shape;223;p20">
              <a:extLst>
                <a:ext uri="{FF2B5EF4-FFF2-40B4-BE49-F238E27FC236}">
                  <a16:creationId xmlns:a16="http://schemas.microsoft.com/office/drawing/2014/main" id="{B808A9A7-E9CC-FE44-B287-D840010AE693}"/>
                </a:ext>
              </a:extLst>
            </p:cNvPr>
            <p:cNvSpPr/>
            <p:nvPr/>
          </p:nvSpPr>
          <p:spPr>
            <a:xfrm rot="-9720000">
              <a:off x="3969869" y="1899036"/>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 name="Google Shape;224;p20">
              <a:extLst>
                <a:ext uri="{FF2B5EF4-FFF2-40B4-BE49-F238E27FC236}">
                  <a16:creationId xmlns:a16="http://schemas.microsoft.com/office/drawing/2014/main" id="{33601E1A-D2E6-B743-912F-8C17B3A40F78}"/>
                </a:ext>
              </a:extLst>
            </p:cNvPr>
            <p:cNvSpPr txBox="1"/>
            <p:nvPr/>
          </p:nvSpPr>
          <p:spPr>
            <a:xfrm rot="1080000">
              <a:off x="4405301" y="1883204"/>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54" name="Google Shape;225;p20">
              <a:extLst>
                <a:ext uri="{FF2B5EF4-FFF2-40B4-BE49-F238E27FC236}">
                  <a16:creationId xmlns:a16="http://schemas.microsoft.com/office/drawing/2014/main" id="{BBE0EBD4-643A-3048-8B90-5DAB68827322}"/>
                </a:ext>
              </a:extLst>
            </p:cNvPr>
            <p:cNvSpPr/>
            <p:nvPr/>
          </p:nvSpPr>
          <p:spPr>
            <a:xfrm>
              <a:off x="3184712" y="1222649"/>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 name="Google Shape;226;p20">
              <a:extLst>
                <a:ext uri="{FF2B5EF4-FFF2-40B4-BE49-F238E27FC236}">
                  <a16:creationId xmlns:a16="http://schemas.microsoft.com/office/drawing/2014/main" id="{8DF88BCB-CBD1-0442-96AA-42C225A37A4D}"/>
                </a:ext>
              </a:extLst>
            </p:cNvPr>
            <p:cNvSpPr txBox="1"/>
            <p:nvPr/>
          </p:nvSpPr>
          <p:spPr>
            <a:xfrm>
              <a:off x="3305948" y="1343885"/>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a:solidFill>
                    <a:schemeClr val="lt1"/>
                  </a:solidFill>
                  <a:latin typeface="Arial Narrow"/>
                  <a:ea typeface="Arial Narrow"/>
                  <a:cs typeface="Arial Narrow"/>
                  <a:sym typeface="Arial Narrow"/>
                </a:rPr>
                <a:t>Move Block</a:t>
              </a:r>
              <a:endParaRPr sz="1050"/>
            </a:p>
          </p:txBody>
        </p:sp>
        <p:sp>
          <p:nvSpPr>
            <p:cNvPr id="56" name="Google Shape;227;p20">
              <a:extLst>
                <a:ext uri="{FF2B5EF4-FFF2-40B4-BE49-F238E27FC236}">
                  <a16:creationId xmlns:a16="http://schemas.microsoft.com/office/drawing/2014/main" id="{42C4D78F-7357-3349-B084-B1738D61C98C}"/>
                </a:ext>
              </a:extLst>
            </p:cNvPr>
            <p:cNvSpPr/>
            <p:nvPr/>
          </p:nvSpPr>
          <p:spPr>
            <a:xfrm rot="-7560000">
              <a:off x="4286741" y="1462899"/>
              <a:ext cx="916698" cy="14170"/>
            </a:xfrm>
            <a:custGeom>
              <a:avLst/>
              <a:gdLst/>
              <a:ahLst/>
              <a:cxnLst/>
              <a:rect l="l" t="t" r="r" b="b"/>
              <a:pathLst>
                <a:path w="120000" h="120000" extrusionOk="0">
                  <a:moveTo>
                    <a:pt x="0" y="60000"/>
                  </a:moveTo>
                  <a:lnTo>
                    <a:pt x="120000" y="60000"/>
                  </a:lnTo>
                </a:path>
              </a:pathLst>
            </a:custGeom>
            <a:noFill/>
            <a:ln w="12700" cap="flat" cmpd="sng">
              <a:solidFill>
                <a:srgbClr val="56893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 name="Google Shape;228;p20">
              <a:extLst>
                <a:ext uri="{FF2B5EF4-FFF2-40B4-BE49-F238E27FC236}">
                  <a16:creationId xmlns:a16="http://schemas.microsoft.com/office/drawing/2014/main" id="{4EEFFBD6-11F7-2344-BF27-BF23E1108C24}"/>
                </a:ext>
              </a:extLst>
            </p:cNvPr>
            <p:cNvSpPr txBox="1"/>
            <p:nvPr/>
          </p:nvSpPr>
          <p:spPr>
            <a:xfrm rot="3240000">
              <a:off x="4722172" y="1447067"/>
              <a:ext cx="45834" cy="458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1050" b="0" i="0">
                <a:solidFill>
                  <a:schemeClr val="dk1"/>
                </a:solidFill>
                <a:latin typeface="Arial Narrow"/>
                <a:ea typeface="Arial Narrow"/>
                <a:cs typeface="Arial Narrow"/>
                <a:sym typeface="Arial Narrow"/>
              </a:endParaRPr>
            </a:p>
          </p:txBody>
        </p:sp>
        <p:sp>
          <p:nvSpPr>
            <p:cNvPr id="58" name="Google Shape;229;p20">
              <a:extLst>
                <a:ext uri="{FF2B5EF4-FFF2-40B4-BE49-F238E27FC236}">
                  <a16:creationId xmlns:a16="http://schemas.microsoft.com/office/drawing/2014/main" id="{CA4A2596-973D-BD43-BD4B-25DBCB2EED0D}"/>
                </a:ext>
              </a:extLst>
            </p:cNvPr>
            <p:cNvSpPr/>
            <p:nvPr/>
          </p:nvSpPr>
          <p:spPr>
            <a:xfrm>
              <a:off x="3818456" y="350376"/>
              <a:ext cx="827849" cy="827849"/>
            </a:xfrm>
            <a:prstGeom prst="ellipse">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 name="Google Shape;230;p20">
              <a:extLst>
                <a:ext uri="{FF2B5EF4-FFF2-40B4-BE49-F238E27FC236}">
                  <a16:creationId xmlns:a16="http://schemas.microsoft.com/office/drawing/2014/main" id="{4C948150-C8B6-304E-B49E-7FC7CA9B7C12}"/>
                </a:ext>
              </a:extLst>
            </p:cNvPr>
            <p:cNvSpPr txBox="1"/>
            <p:nvPr/>
          </p:nvSpPr>
          <p:spPr>
            <a:xfrm>
              <a:off x="3939692" y="471612"/>
              <a:ext cx="585377" cy="585377"/>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1400"/>
                <a:buFont typeface="Arial Narrow"/>
                <a:buNone/>
              </a:pPr>
              <a:r>
                <a:rPr lang="en-US" sz="1050" b="0" i="0">
                  <a:solidFill>
                    <a:schemeClr val="lt1"/>
                  </a:solidFill>
                  <a:latin typeface="Arial Narrow"/>
                  <a:ea typeface="Arial Narrow"/>
                  <a:cs typeface="Arial Narrow"/>
                  <a:sym typeface="Arial Narrow"/>
                </a:rPr>
                <a:t>No Edit</a:t>
              </a:r>
              <a:endParaRPr sz="1050"/>
            </a:p>
          </p:txBody>
        </p:sp>
      </p:grpSp>
      <p:sp>
        <p:nvSpPr>
          <p:cNvPr id="4" name="Rectangle 3">
            <a:extLst>
              <a:ext uri="{FF2B5EF4-FFF2-40B4-BE49-F238E27FC236}">
                <a16:creationId xmlns:a16="http://schemas.microsoft.com/office/drawing/2014/main" id="{B7A2BEB0-17AE-3A45-BBB0-6D7E3D1A4E70}"/>
              </a:ext>
            </a:extLst>
          </p:cNvPr>
          <p:cNvSpPr/>
          <p:nvPr/>
        </p:nvSpPr>
        <p:spPr>
          <a:xfrm rot="19741506">
            <a:off x="8747871" y="2705722"/>
            <a:ext cx="3320140" cy="1446550"/>
          </a:xfrm>
          <a:prstGeom prst="rect">
            <a:avLst/>
          </a:prstGeom>
          <a:noFill/>
        </p:spPr>
        <p:txBody>
          <a:bodyPr wrap="none" lIns="91440" tIns="45720" rIns="91440" bIns="45720">
            <a:spAutoFit/>
          </a:bodyPr>
          <a:lstStyle/>
          <a:p>
            <a:pPr algn="ctr"/>
            <a:r>
              <a:rPr lang="en-US" sz="4400" b="1" cap="none" spc="0" dirty="0">
                <a:ln w="0"/>
                <a:solidFill>
                  <a:srgbClr val="00B050"/>
                </a:solidFill>
                <a:effectLst>
                  <a:outerShdw blurRad="38100" dist="25400" dir="5400000" algn="ctr" rotWithShape="0">
                    <a:srgbClr val="6E747A">
                      <a:alpha val="43000"/>
                    </a:srgbClr>
                  </a:outerShdw>
                </a:effectLst>
              </a:rPr>
              <a:t>Test-runner</a:t>
            </a:r>
          </a:p>
          <a:p>
            <a:pPr algn="ctr"/>
            <a:r>
              <a:rPr lang="en-US" sz="4400" b="1" dirty="0">
                <a:ln w="0"/>
                <a:solidFill>
                  <a:srgbClr val="00B050"/>
                </a:solidFill>
                <a:effectLst>
                  <a:outerShdw blurRad="38100" dist="25400" dir="5400000" algn="ctr" rotWithShape="0">
                    <a:srgbClr val="6E747A">
                      <a:alpha val="43000"/>
                    </a:srgbClr>
                  </a:outerShdw>
                </a:effectLst>
              </a:rPr>
              <a:t> &amp;</a:t>
            </a:r>
            <a:r>
              <a:rPr lang="en-US" sz="4400" b="1" cap="none" spc="0" dirty="0">
                <a:ln w="0"/>
                <a:solidFill>
                  <a:srgbClr val="00B050"/>
                </a:solidFill>
                <a:effectLst>
                  <a:outerShdw blurRad="38100" dist="25400" dir="5400000" algn="ctr" rotWithShape="0">
                    <a:srgbClr val="6E747A">
                      <a:alpha val="43000"/>
                    </a:srgbClr>
                  </a:outerShdw>
                </a:effectLst>
              </a:rPr>
              <a:t>Opacitor</a:t>
            </a:r>
          </a:p>
        </p:txBody>
      </p:sp>
      <p:sp>
        <p:nvSpPr>
          <p:cNvPr id="61" name="Google Shape;239;p21">
            <a:extLst>
              <a:ext uri="{FF2B5EF4-FFF2-40B4-BE49-F238E27FC236}">
                <a16:creationId xmlns:a16="http://schemas.microsoft.com/office/drawing/2014/main" id="{9C8F07E1-A0BC-CA4B-ADB3-591609926FDA}"/>
              </a:ext>
            </a:extLst>
          </p:cNvPr>
          <p:cNvSpPr txBox="1">
            <a:spLocks/>
          </p:cNvSpPr>
          <p:nvPr/>
        </p:nvSpPr>
        <p:spPr>
          <a:xfrm>
            <a:off x="2347713" y="837362"/>
            <a:ext cx="685082" cy="86885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A4829"/>
              </a:buClr>
              <a:buSzPts val="4400"/>
              <a:buFont typeface="Arial"/>
              <a:buNone/>
            </a:pPr>
            <a:r>
              <a:rPr lang="en-US" sz="3200" dirty="0">
                <a:solidFill>
                  <a:srgbClr val="0A4829"/>
                </a:solidFill>
                <a:latin typeface="Arial"/>
                <a:cs typeface="Arial"/>
                <a:sym typeface="Arial"/>
              </a:rPr>
              <a:t>1.</a:t>
            </a:r>
            <a:endParaRPr lang="en-US" sz="3200" dirty="0"/>
          </a:p>
        </p:txBody>
      </p:sp>
      <p:sp>
        <p:nvSpPr>
          <p:cNvPr id="62" name="Google Shape;239;p21">
            <a:extLst>
              <a:ext uri="{FF2B5EF4-FFF2-40B4-BE49-F238E27FC236}">
                <a16:creationId xmlns:a16="http://schemas.microsoft.com/office/drawing/2014/main" id="{983880CB-52F1-B041-98D0-09E2FF3D1ADA}"/>
              </a:ext>
            </a:extLst>
          </p:cNvPr>
          <p:cNvSpPr txBox="1">
            <a:spLocks/>
          </p:cNvSpPr>
          <p:nvPr/>
        </p:nvSpPr>
        <p:spPr>
          <a:xfrm>
            <a:off x="5682950" y="846850"/>
            <a:ext cx="685082" cy="86885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A4829"/>
              </a:buClr>
              <a:buSzPts val="4400"/>
              <a:buFont typeface="Arial"/>
              <a:buNone/>
            </a:pPr>
            <a:r>
              <a:rPr lang="en-US" sz="3200" dirty="0">
                <a:solidFill>
                  <a:srgbClr val="0A4829"/>
                </a:solidFill>
                <a:latin typeface="Arial"/>
                <a:cs typeface="Arial"/>
                <a:sym typeface="Arial"/>
              </a:rPr>
              <a:t>2.</a:t>
            </a:r>
            <a:endParaRPr lang="en-US" sz="3200" dirty="0"/>
          </a:p>
        </p:txBody>
      </p:sp>
      <p:sp>
        <p:nvSpPr>
          <p:cNvPr id="63" name="Google Shape;239;p21">
            <a:extLst>
              <a:ext uri="{FF2B5EF4-FFF2-40B4-BE49-F238E27FC236}">
                <a16:creationId xmlns:a16="http://schemas.microsoft.com/office/drawing/2014/main" id="{5C1B6567-EA9F-F744-80AE-64A0D7F06D5E}"/>
              </a:ext>
            </a:extLst>
          </p:cNvPr>
          <p:cNvSpPr txBox="1">
            <a:spLocks/>
          </p:cNvSpPr>
          <p:nvPr/>
        </p:nvSpPr>
        <p:spPr>
          <a:xfrm>
            <a:off x="8952415" y="876766"/>
            <a:ext cx="685082" cy="86885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A4829"/>
              </a:buClr>
              <a:buSzPts val="4400"/>
              <a:buFont typeface="Arial"/>
              <a:buNone/>
            </a:pPr>
            <a:r>
              <a:rPr lang="en-US" sz="3200" dirty="0">
                <a:solidFill>
                  <a:srgbClr val="0A4829"/>
                </a:solidFill>
                <a:latin typeface="Arial"/>
                <a:cs typeface="Arial"/>
                <a:sym typeface="Arial"/>
              </a:rPr>
              <a:t>3.</a:t>
            </a:r>
            <a:endParaRPr lang="en-US" sz="3200" dirty="0"/>
          </a:p>
        </p:txBody>
      </p:sp>
      <p:sp>
        <p:nvSpPr>
          <p:cNvPr id="64" name="Google Shape;239;p21">
            <a:extLst>
              <a:ext uri="{FF2B5EF4-FFF2-40B4-BE49-F238E27FC236}">
                <a16:creationId xmlns:a16="http://schemas.microsoft.com/office/drawing/2014/main" id="{5AB56D08-727F-194B-B532-3642257740C5}"/>
              </a:ext>
            </a:extLst>
          </p:cNvPr>
          <p:cNvSpPr txBox="1">
            <a:spLocks/>
          </p:cNvSpPr>
          <p:nvPr/>
        </p:nvSpPr>
        <p:spPr>
          <a:xfrm>
            <a:off x="11246732" y="848729"/>
            <a:ext cx="685082" cy="86885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A4829"/>
              </a:buClr>
              <a:buSzPts val="4400"/>
              <a:buFont typeface="Arial"/>
              <a:buNone/>
            </a:pPr>
            <a:r>
              <a:rPr lang="en-US" sz="3200" dirty="0">
                <a:solidFill>
                  <a:srgbClr val="0A4829"/>
                </a:solidFill>
                <a:latin typeface="Arial"/>
                <a:cs typeface="Arial"/>
                <a:sym typeface="Arial"/>
              </a:rPr>
              <a:t>4.</a:t>
            </a:r>
            <a:endParaRPr lang="en-US" sz="3200" dirty="0"/>
          </a:p>
        </p:txBody>
      </p:sp>
      <p:sp>
        <p:nvSpPr>
          <p:cNvPr id="65" name="TextBox 64">
            <a:extLst>
              <a:ext uri="{FF2B5EF4-FFF2-40B4-BE49-F238E27FC236}">
                <a16:creationId xmlns:a16="http://schemas.microsoft.com/office/drawing/2014/main" id="{64183575-DFA5-FA4E-9F06-1C742532F2F2}"/>
              </a:ext>
            </a:extLst>
          </p:cNvPr>
          <p:cNvSpPr txBox="1"/>
          <p:nvPr/>
        </p:nvSpPr>
        <p:spPr>
          <a:xfrm>
            <a:off x="8830230" y="1690318"/>
            <a:ext cx="1482811" cy="246221"/>
          </a:xfrm>
          <a:prstGeom prst="rect">
            <a:avLst/>
          </a:prstGeom>
          <a:noFill/>
        </p:spPr>
        <p:txBody>
          <a:bodyPr wrap="square" rtlCol="0">
            <a:spAutoFit/>
          </a:bodyPr>
          <a:lstStyle/>
          <a:p>
            <a:r>
              <a:rPr lang="en-US" sz="1000" dirty="0">
                <a:solidFill>
                  <a:srgbClr val="00B050"/>
                </a:solidFill>
                <a:latin typeface="Times New Roman" panose="02020603050405020304" pitchFamily="18" charset="0"/>
                <a:cs typeface="Times New Roman" panose="02020603050405020304" pitchFamily="18" charset="0"/>
              </a:rPr>
              <a:t>Remove Line Edit</a:t>
            </a:r>
          </a:p>
        </p:txBody>
      </p:sp>
      <p:sp>
        <p:nvSpPr>
          <p:cNvPr id="66" name="TextBox 65">
            <a:extLst>
              <a:ext uri="{FF2B5EF4-FFF2-40B4-BE49-F238E27FC236}">
                <a16:creationId xmlns:a16="http://schemas.microsoft.com/office/drawing/2014/main" id="{15316B78-9ADD-D64E-8E8F-B524F92126D4}"/>
              </a:ext>
            </a:extLst>
          </p:cNvPr>
          <p:cNvSpPr txBox="1"/>
          <p:nvPr/>
        </p:nvSpPr>
        <p:spPr>
          <a:xfrm>
            <a:off x="7835542" y="2486223"/>
            <a:ext cx="1482811" cy="246221"/>
          </a:xfrm>
          <a:prstGeom prst="rect">
            <a:avLst/>
          </a:prstGeom>
          <a:noFill/>
        </p:spPr>
        <p:txBody>
          <a:bodyPr wrap="square" rtlCol="0">
            <a:spAutoFit/>
          </a:bodyPr>
          <a:lstStyle/>
          <a:p>
            <a:r>
              <a:rPr lang="en-US" sz="1000" dirty="0">
                <a:solidFill>
                  <a:srgbClr val="00B050"/>
                </a:solidFill>
                <a:latin typeface="Times New Roman" panose="02020603050405020304" pitchFamily="18" charset="0"/>
                <a:cs typeface="Times New Roman" panose="02020603050405020304" pitchFamily="18" charset="0"/>
              </a:rPr>
              <a:t>Move Block Edit</a:t>
            </a:r>
          </a:p>
        </p:txBody>
      </p:sp>
      <p:sp>
        <p:nvSpPr>
          <p:cNvPr id="67" name="TextBox 66">
            <a:extLst>
              <a:ext uri="{FF2B5EF4-FFF2-40B4-BE49-F238E27FC236}">
                <a16:creationId xmlns:a16="http://schemas.microsoft.com/office/drawing/2014/main" id="{7371934A-44A0-ED4E-BDC9-409991EB050F}"/>
              </a:ext>
            </a:extLst>
          </p:cNvPr>
          <p:cNvSpPr txBox="1"/>
          <p:nvPr/>
        </p:nvSpPr>
        <p:spPr>
          <a:xfrm>
            <a:off x="7733064" y="4636912"/>
            <a:ext cx="1482811" cy="246221"/>
          </a:xfrm>
          <a:prstGeom prst="rect">
            <a:avLst/>
          </a:prstGeom>
          <a:noFill/>
        </p:spPr>
        <p:txBody>
          <a:bodyPr wrap="square" rtlCol="0">
            <a:spAutoFit/>
          </a:bodyPr>
          <a:lstStyle/>
          <a:p>
            <a:r>
              <a:rPr lang="en-US" sz="1000" dirty="0">
                <a:solidFill>
                  <a:srgbClr val="00B050"/>
                </a:solidFill>
                <a:latin typeface="Times New Roman" panose="02020603050405020304" pitchFamily="18" charset="0"/>
                <a:cs typeface="Times New Roman" panose="02020603050405020304" pitchFamily="18" charset="0"/>
              </a:rPr>
              <a:t>Insert Break Edit</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900" decel="100000" fill="hold"/>
                                        <p:tgtEl>
                                          <p:spTgt spid="6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fade">
                                      <p:cBhvr>
                                        <p:cTn id="14" dur="2000"/>
                                        <p:tgtEl>
                                          <p:spTgt spid="66"/>
                                        </p:tgtEl>
                                      </p:cBhvr>
                                    </p:animEffect>
                                    <p:anim calcmode="lin" valueType="num">
                                      <p:cBhvr>
                                        <p:cTn id="15" dur="2000" fill="hold"/>
                                        <p:tgtEl>
                                          <p:spTgt spid="66"/>
                                        </p:tgtEl>
                                        <p:attrNameLst>
                                          <p:attrName>ppt_x</p:attrName>
                                        </p:attrNameLst>
                                      </p:cBhvr>
                                      <p:tavLst>
                                        <p:tav tm="0">
                                          <p:val>
                                            <p:strVal val="#ppt_x"/>
                                          </p:val>
                                        </p:tav>
                                        <p:tav tm="100000">
                                          <p:val>
                                            <p:strVal val="#ppt_x"/>
                                          </p:val>
                                        </p:tav>
                                      </p:tavLst>
                                    </p:anim>
                                    <p:anim calcmode="lin" valueType="num">
                                      <p:cBhvr>
                                        <p:cTn id="16" dur="1800" decel="100000" fill="hold"/>
                                        <p:tgtEl>
                                          <p:spTgt spid="66"/>
                                        </p:tgtEl>
                                        <p:attrNameLst>
                                          <p:attrName>ppt_y</p:attrName>
                                        </p:attrNameLst>
                                      </p:cBhvr>
                                      <p:tavLst>
                                        <p:tav tm="0">
                                          <p:val>
                                            <p:strVal val="#ppt_y+1"/>
                                          </p:val>
                                        </p:tav>
                                        <p:tav tm="100000">
                                          <p:val>
                                            <p:strVal val="#ppt_y-.03"/>
                                          </p:val>
                                        </p:tav>
                                      </p:tavLst>
                                    </p:anim>
                                    <p:anim calcmode="lin" valueType="num">
                                      <p:cBhvr>
                                        <p:cTn id="17" dur="200" accel="100000" fill="hold">
                                          <p:stCondLst>
                                            <p:cond delay="1800"/>
                                          </p:stCondLst>
                                        </p:cTn>
                                        <p:tgtEl>
                                          <p:spTgt spid="66"/>
                                        </p:tgtEl>
                                        <p:attrNameLst>
                                          <p:attrName>ppt_y</p:attrName>
                                        </p:attrNameLst>
                                      </p:cBhvr>
                                      <p:tavLst>
                                        <p:tav tm="0">
                                          <p:val>
                                            <p:strVal val="#ppt_y-.03"/>
                                          </p:val>
                                        </p:tav>
                                        <p:tav tm="100000">
                                          <p:val>
                                            <p:strVal val="#ppt_y"/>
                                          </p:val>
                                        </p:tav>
                                      </p:tavLst>
                                    </p:anim>
                                  </p:childTnLst>
                                </p:cTn>
                              </p:par>
                            </p:childTnLst>
                          </p:cTn>
                        </p:par>
                        <p:par>
                          <p:cTn id="18" fill="hold">
                            <p:stCondLst>
                              <p:cond delay="3000"/>
                            </p:stCondLst>
                            <p:childTnLst>
                              <p:par>
                                <p:cTn id="19" presetID="37" presetClass="entr" presetSubtype="0" fill="hold" grpId="0" nodeType="after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3000"/>
                                        <p:tgtEl>
                                          <p:spTgt spid="67"/>
                                        </p:tgtEl>
                                      </p:cBhvr>
                                    </p:animEffect>
                                    <p:anim calcmode="lin" valueType="num">
                                      <p:cBhvr>
                                        <p:cTn id="22" dur="3000" fill="hold"/>
                                        <p:tgtEl>
                                          <p:spTgt spid="67"/>
                                        </p:tgtEl>
                                        <p:attrNameLst>
                                          <p:attrName>ppt_x</p:attrName>
                                        </p:attrNameLst>
                                      </p:cBhvr>
                                      <p:tavLst>
                                        <p:tav tm="0">
                                          <p:val>
                                            <p:strVal val="#ppt_x"/>
                                          </p:val>
                                        </p:tav>
                                        <p:tav tm="100000">
                                          <p:val>
                                            <p:strVal val="#ppt_x"/>
                                          </p:val>
                                        </p:tav>
                                      </p:tavLst>
                                    </p:anim>
                                    <p:anim calcmode="lin" valueType="num">
                                      <p:cBhvr>
                                        <p:cTn id="23" dur="2700" decel="100000" fill="hold"/>
                                        <p:tgtEl>
                                          <p:spTgt spid="67"/>
                                        </p:tgtEl>
                                        <p:attrNameLst>
                                          <p:attrName>ppt_y</p:attrName>
                                        </p:attrNameLst>
                                      </p:cBhvr>
                                      <p:tavLst>
                                        <p:tav tm="0">
                                          <p:val>
                                            <p:strVal val="#ppt_y+1"/>
                                          </p:val>
                                        </p:tav>
                                        <p:tav tm="100000">
                                          <p:val>
                                            <p:strVal val="#ppt_y-.03"/>
                                          </p:val>
                                        </p:tav>
                                      </p:tavLst>
                                    </p:anim>
                                    <p:anim calcmode="lin" valueType="num">
                                      <p:cBhvr>
                                        <p:cTn id="24" dur="300" accel="100000" fill="hold">
                                          <p:stCondLst>
                                            <p:cond delay="2700"/>
                                          </p:stCondLst>
                                        </p:cTn>
                                        <p:tgtEl>
                                          <p:spTgt spid="6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2"/>
          <p:cNvSpPr txBox="1">
            <a:spLocks noGrp="1"/>
          </p:cNvSpPr>
          <p:nvPr>
            <p:ph type="title"/>
          </p:nvPr>
        </p:nvSpPr>
        <p:spPr>
          <a:xfrm>
            <a:off x="574714" y="135357"/>
            <a:ext cx="9988101"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A4829"/>
              </a:buClr>
              <a:buSzPts val="3200"/>
              <a:buFont typeface="Arial"/>
              <a:buNone/>
            </a:pPr>
            <a:r>
              <a:rPr lang="en-US" sz="3200" b="1" dirty="0">
                <a:solidFill>
                  <a:srgbClr val="0A4829"/>
                </a:solidFill>
                <a:latin typeface="Arial"/>
                <a:ea typeface="Arial"/>
                <a:cs typeface="Arial"/>
                <a:sym typeface="Arial"/>
              </a:rPr>
              <a:t>So How is it working out energy ?</a:t>
            </a:r>
            <a:br>
              <a:rPr lang="en-US" sz="3200" b="1" dirty="0">
                <a:solidFill>
                  <a:srgbClr val="0A4829"/>
                </a:solidFill>
                <a:latin typeface="Arial"/>
                <a:ea typeface="Arial"/>
                <a:cs typeface="Arial"/>
                <a:sym typeface="Arial"/>
              </a:rPr>
            </a:br>
            <a:r>
              <a:rPr lang="en-US" sz="3200" b="1" dirty="0">
                <a:solidFill>
                  <a:srgbClr val="0A4829"/>
                </a:solidFill>
                <a:latin typeface="Arial"/>
                <a:ea typeface="Arial"/>
                <a:cs typeface="Arial"/>
                <a:sym typeface="Arial"/>
              </a:rPr>
              <a:t>OPACITOR</a:t>
            </a:r>
            <a:endParaRPr dirty="0"/>
          </a:p>
        </p:txBody>
      </p:sp>
      <p:sp>
        <p:nvSpPr>
          <p:cNvPr id="250" name="Google Shape;250;p22"/>
          <p:cNvSpPr txBox="1">
            <a:spLocks noGrp="1"/>
          </p:cNvSpPr>
          <p:nvPr>
            <p:ph type="body" idx="1"/>
          </p:nvPr>
        </p:nvSpPr>
        <p:spPr>
          <a:xfrm>
            <a:off x="5615179" y="1438592"/>
            <a:ext cx="5698966" cy="4738371"/>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rgbClr val="0A4829"/>
              </a:buClr>
              <a:buSzPts val="2590"/>
              <a:buChar char="•"/>
            </a:pPr>
            <a:r>
              <a:rPr lang="en-US" sz="2590" dirty="0">
                <a:solidFill>
                  <a:srgbClr val="0A4829"/>
                </a:solidFill>
                <a:latin typeface="Arial"/>
                <a:ea typeface="Arial"/>
                <a:cs typeface="Arial"/>
                <a:sym typeface="Arial"/>
              </a:rPr>
              <a:t>The Opacitor is a tool by </a:t>
            </a:r>
            <a:r>
              <a:rPr lang="en-US" sz="2590" dirty="0" err="1">
                <a:solidFill>
                  <a:srgbClr val="0A4829"/>
                </a:solidFill>
                <a:latin typeface="Arial"/>
                <a:ea typeface="Arial"/>
                <a:cs typeface="Arial"/>
                <a:sym typeface="Arial"/>
              </a:rPr>
              <a:t>Dr</a:t>
            </a:r>
            <a:r>
              <a:rPr lang="en-US" sz="2590" dirty="0">
                <a:solidFill>
                  <a:srgbClr val="0A4829"/>
                </a:solidFill>
                <a:latin typeface="Arial"/>
                <a:ea typeface="Arial"/>
                <a:cs typeface="Arial"/>
                <a:sym typeface="Arial"/>
              </a:rPr>
              <a:t> Sandy Brownlee et al that measures energy of source code in three ways:</a:t>
            </a:r>
            <a:endParaRPr dirty="0"/>
          </a:p>
          <a:p>
            <a:pPr marL="514350" lvl="0" indent="-514350" algn="l" rtl="0">
              <a:lnSpc>
                <a:spcPct val="80000"/>
              </a:lnSpc>
              <a:spcBef>
                <a:spcPts val="1000"/>
              </a:spcBef>
              <a:spcAft>
                <a:spcPts val="0"/>
              </a:spcAft>
              <a:buClr>
                <a:srgbClr val="0A4829"/>
              </a:buClr>
              <a:buSzPts val="2590"/>
              <a:buFont typeface="Calibri"/>
              <a:buAutoNum type="arabicPeriod"/>
            </a:pPr>
            <a:r>
              <a:rPr lang="en-US" sz="2590" dirty="0">
                <a:solidFill>
                  <a:srgbClr val="0A4829"/>
                </a:solidFill>
                <a:latin typeface="Arial"/>
                <a:ea typeface="Arial"/>
                <a:cs typeface="Arial"/>
                <a:sym typeface="Arial"/>
              </a:rPr>
              <a:t>Code length</a:t>
            </a:r>
            <a:endParaRPr dirty="0"/>
          </a:p>
          <a:p>
            <a:pPr marL="514350" lvl="0" indent="-514350" algn="l" rtl="0">
              <a:lnSpc>
                <a:spcPct val="80000"/>
              </a:lnSpc>
              <a:spcBef>
                <a:spcPts val="1000"/>
              </a:spcBef>
              <a:spcAft>
                <a:spcPts val="0"/>
              </a:spcAft>
              <a:buClr>
                <a:srgbClr val="0A4829"/>
              </a:buClr>
              <a:buSzPts val="2590"/>
              <a:buFont typeface="Calibri"/>
              <a:buAutoNum type="arabicPeriod"/>
            </a:pPr>
            <a:r>
              <a:rPr lang="en-US" sz="2590" dirty="0">
                <a:solidFill>
                  <a:srgbClr val="0A4829"/>
                </a:solidFill>
                <a:latin typeface="Arial"/>
                <a:ea typeface="Arial"/>
                <a:cs typeface="Arial"/>
                <a:sym typeface="Arial"/>
              </a:rPr>
              <a:t>Bytecode - measures the energy consumed by running a program in an external JVM</a:t>
            </a:r>
            <a:endParaRPr sz="2590" dirty="0">
              <a:solidFill>
                <a:srgbClr val="0A4829"/>
              </a:solidFill>
              <a:latin typeface="Arial"/>
              <a:ea typeface="Arial"/>
              <a:cs typeface="Arial"/>
              <a:sym typeface="Arial"/>
            </a:endParaRPr>
          </a:p>
          <a:p>
            <a:pPr marL="514350" lvl="0" indent="-514350" algn="l" rtl="0">
              <a:lnSpc>
                <a:spcPct val="80000"/>
              </a:lnSpc>
              <a:spcBef>
                <a:spcPts val="1000"/>
              </a:spcBef>
              <a:spcAft>
                <a:spcPts val="0"/>
              </a:spcAft>
              <a:buClr>
                <a:srgbClr val="0A4829"/>
              </a:buClr>
              <a:buSzPts val="2590"/>
              <a:buFont typeface="Calibri"/>
              <a:buAutoNum type="arabicPeriod"/>
            </a:pPr>
            <a:r>
              <a:rPr lang="en-US" sz="2590" dirty="0">
                <a:solidFill>
                  <a:srgbClr val="0A4829"/>
                </a:solidFill>
                <a:latin typeface="Arial"/>
                <a:ea typeface="Arial"/>
                <a:cs typeface="Arial"/>
                <a:sym typeface="Arial"/>
              </a:rPr>
              <a:t>Jalen – This uses execution time to guestimate energy</a:t>
            </a:r>
            <a:endParaRPr dirty="0"/>
          </a:p>
          <a:p>
            <a:pPr marL="228600" lvl="0" indent="-228600" algn="l" rtl="0">
              <a:lnSpc>
                <a:spcPct val="80000"/>
              </a:lnSpc>
              <a:spcBef>
                <a:spcPts val="1000"/>
              </a:spcBef>
              <a:spcAft>
                <a:spcPts val="0"/>
              </a:spcAft>
              <a:buClr>
                <a:srgbClr val="0A4829"/>
              </a:buClr>
              <a:buSzPts val="2590"/>
              <a:buChar char="•"/>
            </a:pPr>
            <a:r>
              <a:rPr lang="en-US" sz="2590" dirty="0">
                <a:solidFill>
                  <a:srgbClr val="0A4829"/>
                </a:solidFill>
                <a:latin typeface="Arial"/>
                <a:ea typeface="Arial"/>
                <a:cs typeface="Arial"/>
                <a:sym typeface="Arial"/>
              </a:rPr>
              <a:t>I used the Opacitor to work out the fitness of each patch (as well as unit tests)</a:t>
            </a:r>
            <a:endParaRPr dirty="0"/>
          </a:p>
        </p:txBody>
      </p:sp>
      <p:grpSp>
        <p:nvGrpSpPr>
          <p:cNvPr id="254" name="Google Shape;254;p22" descr="Full battery"/>
          <p:cNvGrpSpPr/>
          <p:nvPr/>
        </p:nvGrpSpPr>
        <p:grpSpPr>
          <a:xfrm>
            <a:off x="11088010" y="286519"/>
            <a:ext cx="1009879" cy="550843"/>
            <a:chOff x="11088010" y="286519"/>
            <a:chExt cx="1009879" cy="550843"/>
          </a:xfrm>
        </p:grpSpPr>
        <p:sp>
          <p:nvSpPr>
            <p:cNvPr id="255" name="Google Shape;255;p22"/>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22"/>
            <p:cNvSpPr/>
            <p:nvPr/>
          </p:nvSpPr>
          <p:spPr>
            <a:xfrm>
              <a:off x="11202770" y="401277"/>
              <a:ext cx="254124" cy="321325"/>
            </a:xfrm>
            <a:custGeom>
              <a:avLst/>
              <a:gdLst/>
              <a:ahLst/>
              <a:cxnLst/>
              <a:rect l="l" t="t" r="r" b="b"/>
              <a:pathLst>
                <a:path w="688553" h="321325" extrusionOk="0">
                  <a:moveTo>
                    <a:pt x="0" y="0"/>
                  </a:moveTo>
                  <a:lnTo>
                    <a:pt x="688554" y="0"/>
                  </a:lnTo>
                  <a:lnTo>
                    <a:pt x="688554" y="321325"/>
                  </a:lnTo>
                  <a:lnTo>
                    <a:pt x="0" y="321325"/>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026" name="Picture 2" descr="Image result for energy">
            <a:extLst>
              <a:ext uri="{FF2B5EF4-FFF2-40B4-BE49-F238E27FC236}">
                <a16:creationId xmlns:a16="http://schemas.microsoft.com/office/drawing/2014/main" id="{B2520C50-F6D0-0847-A04C-14E725536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049" y="1460920"/>
            <a:ext cx="3860800" cy="2070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nergy">
            <a:extLst>
              <a:ext uri="{FF2B5EF4-FFF2-40B4-BE49-F238E27FC236}">
                <a16:creationId xmlns:a16="http://schemas.microsoft.com/office/drawing/2014/main" id="{5C1FC2F5-EC6A-3A4C-B3E4-CBA9C55B3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049" y="3807777"/>
            <a:ext cx="3860800" cy="256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62;p23">
            <a:extLst>
              <a:ext uri="{FF2B5EF4-FFF2-40B4-BE49-F238E27FC236}">
                <a16:creationId xmlns:a16="http://schemas.microsoft.com/office/drawing/2014/main" id="{7EC46B95-6F42-684B-9509-473B697E22DC}"/>
              </a:ext>
            </a:extLst>
          </p:cNvPr>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A4829"/>
              </a:buClr>
              <a:buSzPts val="4400"/>
              <a:buFont typeface="Arial"/>
              <a:buNone/>
            </a:pPr>
            <a:r>
              <a:rPr lang="en-US" b="1" dirty="0">
                <a:solidFill>
                  <a:srgbClr val="0A4829"/>
                </a:solidFill>
                <a:latin typeface="Arial"/>
                <a:ea typeface="Arial"/>
                <a:cs typeface="Arial"/>
                <a:sym typeface="Arial"/>
              </a:rPr>
              <a:t>Which edits worked the best? </a:t>
            </a:r>
            <a:endParaRPr b="1" dirty="0">
              <a:solidFill>
                <a:srgbClr val="0A4829"/>
              </a:solidFill>
              <a:latin typeface="Arial"/>
              <a:ea typeface="Arial"/>
              <a:cs typeface="Arial"/>
              <a:sym typeface="Arial"/>
            </a:endParaRPr>
          </a:p>
        </p:txBody>
      </p:sp>
      <p:sp>
        <p:nvSpPr>
          <p:cNvPr id="10" name="Google Shape;250;p22">
            <a:extLst>
              <a:ext uri="{FF2B5EF4-FFF2-40B4-BE49-F238E27FC236}">
                <a16:creationId xmlns:a16="http://schemas.microsoft.com/office/drawing/2014/main" id="{B7CEAEFD-FC37-0149-9253-6D25FA28A4C5}"/>
              </a:ext>
            </a:extLst>
          </p:cNvPr>
          <p:cNvSpPr txBox="1">
            <a:spLocks noGrp="1"/>
          </p:cNvSpPr>
          <p:nvPr>
            <p:ph type="body" idx="1"/>
          </p:nvPr>
        </p:nvSpPr>
        <p:spPr>
          <a:xfrm>
            <a:off x="320675" y="1647825"/>
            <a:ext cx="5699125" cy="4738688"/>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A4829"/>
              </a:buClr>
              <a:buSzPts val="2590"/>
              <a:buNone/>
            </a:pPr>
            <a:r>
              <a:rPr lang="en-GB" sz="3200" dirty="0">
                <a:solidFill>
                  <a:srgbClr val="0A4829"/>
                </a:solidFill>
                <a:latin typeface="Arial"/>
                <a:ea typeface="Arial"/>
                <a:cs typeface="Arial"/>
                <a:sym typeface="Arial"/>
              </a:rPr>
              <a:t>In the triangle program seen earlier there were a few edits that worked really well:</a:t>
            </a:r>
          </a:p>
          <a:p>
            <a:pPr marL="0" lvl="0" indent="0" algn="ctr" rtl="0">
              <a:lnSpc>
                <a:spcPct val="80000"/>
              </a:lnSpc>
              <a:spcBef>
                <a:spcPts val="0"/>
              </a:spcBef>
              <a:spcAft>
                <a:spcPts val="0"/>
              </a:spcAft>
              <a:buClr>
                <a:srgbClr val="0A4829"/>
              </a:buClr>
              <a:buSzPts val="2590"/>
              <a:buNone/>
            </a:pPr>
            <a:r>
              <a:rPr lang="en-GB" sz="3200" dirty="0">
                <a:solidFill>
                  <a:srgbClr val="0A4829"/>
                </a:solidFill>
                <a:latin typeface="Arial"/>
                <a:ea typeface="Arial"/>
                <a:cs typeface="Arial"/>
                <a:sym typeface="Arial"/>
              </a:rPr>
              <a:t>Remove Edit line saved </a:t>
            </a:r>
            <a:r>
              <a:rPr lang="en-GB" sz="3200" b="1" dirty="0">
                <a:solidFill>
                  <a:srgbClr val="0A4829"/>
                </a:solidFill>
                <a:latin typeface="Arial"/>
                <a:ea typeface="Arial"/>
                <a:cs typeface="Arial"/>
                <a:sym typeface="Arial"/>
              </a:rPr>
              <a:t>0.100J</a:t>
            </a:r>
          </a:p>
          <a:p>
            <a:pPr marL="0" lvl="0" indent="0" algn="ctr" rtl="0">
              <a:lnSpc>
                <a:spcPct val="80000"/>
              </a:lnSpc>
              <a:spcBef>
                <a:spcPts val="0"/>
              </a:spcBef>
              <a:spcAft>
                <a:spcPts val="0"/>
              </a:spcAft>
              <a:buClr>
                <a:srgbClr val="0A4829"/>
              </a:buClr>
              <a:buSzPts val="2590"/>
              <a:buNone/>
            </a:pPr>
            <a:r>
              <a:rPr lang="en-GB" sz="3200" dirty="0">
                <a:solidFill>
                  <a:srgbClr val="0A4829"/>
                </a:solidFill>
                <a:latin typeface="Arial"/>
                <a:ea typeface="Arial"/>
                <a:cs typeface="Arial"/>
                <a:sym typeface="Arial"/>
              </a:rPr>
              <a:t>Insert return edit saved </a:t>
            </a:r>
          </a:p>
          <a:p>
            <a:pPr marL="0" lvl="0" indent="0" algn="ctr" rtl="0">
              <a:lnSpc>
                <a:spcPct val="80000"/>
              </a:lnSpc>
              <a:spcBef>
                <a:spcPts val="0"/>
              </a:spcBef>
              <a:spcAft>
                <a:spcPts val="0"/>
              </a:spcAft>
              <a:buClr>
                <a:srgbClr val="0A4829"/>
              </a:buClr>
              <a:buSzPts val="2590"/>
              <a:buNone/>
            </a:pPr>
            <a:r>
              <a:rPr lang="en-GB" sz="3200" b="1" dirty="0">
                <a:solidFill>
                  <a:srgbClr val="0A4829"/>
                </a:solidFill>
                <a:latin typeface="Arial"/>
                <a:ea typeface="Arial"/>
                <a:cs typeface="Arial"/>
                <a:sym typeface="Arial"/>
              </a:rPr>
              <a:t>0.096J</a:t>
            </a:r>
          </a:p>
          <a:p>
            <a:pPr marL="0" lvl="0" indent="0" algn="ctr" rtl="0">
              <a:lnSpc>
                <a:spcPct val="80000"/>
              </a:lnSpc>
              <a:spcBef>
                <a:spcPts val="0"/>
              </a:spcBef>
              <a:spcAft>
                <a:spcPts val="0"/>
              </a:spcAft>
              <a:buClr>
                <a:srgbClr val="0A4829"/>
              </a:buClr>
              <a:buSzPts val="2590"/>
              <a:buNone/>
            </a:pPr>
            <a:r>
              <a:rPr lang="en-GB" sz="3200" dirty="0">
                <a:solidFill>
                  <a:srgbClr val="0A4829"/>
                </a:solidFill>
                <a:latin typeface="Arial"/>
                <a:ea typeface="Arial"/>
                <a:cs typeface="Arial"/>
                <a:sym typeface="Arial"/>
              </a:rPr>
              <a:t>Move line edit saved </a:t>
            </a:r>
          </a:p>
          <a:p>
            <a:pPr marL="0" lvl="0" indent="0" algn="ctr" rtl="0">
              <a:lnSpc>
                <a:spcPct val="80000"/>
              </a:lnSpc>
              <a:spcBef>
                <a:spcPts val="0"/>
              </a:spcBef>
              <a:spcAft>
                <a:spcPts val="0"/>
              </a:spcAft>
              <a:buClr>
                <a:srgbClr val="0A4829"/>
              </a:buClr>
              <a:buSzPts val="2590"/>
              <a:buNone/>
            </a:pPr>
            <a:r>
              <a:rPr lang="en-GB" sz="3200" b="1" dirty="0">
                <a:solidFill>
                  <a:srgbClr val="0A4829"/>
                </a:solidFill>
                <a:latin typeface="Arial"/>
                <a:ea typeface="Arial"/>
                <a:cs typeface="Arial"/>
                <a:sym typeface="Arial"/>
              </a:rPr>
              <a:t>0.100J</a:t>
            </a:r>
          </a:p>
          <a:p>
            <a:pPr marL="0" lvl="0" indent="0" algn="ctr" rtl="0">
              <a:lnSpc>
                <a:spcPct val="80000"/>
              </a:lnSpc>
              <a:spcBef>
                <a:spcPts val="0"/>
              </a:spcBef>
              <a:spcAft>
                <a:spcPts val="0"/>
              </a:spcAft>
              <a:buClr>
                <a:srgbClr val="0A4829"/>
              </a:buClr>
              <a:buSzPts val="2590"/>
              <a:buNone/>
            </a:pPr>
            <a:r>
              <a:rPr lang="en-GB" sz="3200" dirty="0">
                <a:solidFill>
                  <a:srgbClr val="0A4829"/>
                </a:solidFill>
                <a:latin typeface="Arial"/>
                <a:ea typeface="Arial"/>
                <a:cs typeface="Arial"/>
                <a:sym typeface="Arial"/>
              </a:rPr>
              <a:t>Insert Break edit saved </a:t>
            </a:r>
          </a:p>
          <a:p>
            <a:pPr marL="0" lvl="0" indent="0" algn="ctr" rtl="0">
              <a:lnSpc>
                <a:spcPct val="80000"/>
              </a:lnSpc>
              <a:spcBef>
                <a:spcPts val="0"/>
              </a:spcBef>
              <a:spcAft>
                <a:spcPts val="0"/>
              </a:spcAft>
              <a:buClr>
                <a:srgbClr val="0A4829"/>
              </a:buClr>
              <a:buSzPts val="2590"/>
              <a:buNone/>
            </a:pPr>
            <a:r>
              <a:rPr lang="en-GB" sz="3200" b="1" dirty="0">
                <a:solidFill>
                  <a:srgbClr val="0A4829"/>
                </a:solidFill>
                <a:latin typeface="Arial"/>
                <a:ea typeface="Arial"/>
                <a:cs typeface="Arial"/>
                <a:sym typeface="Arial"/>
              </a:rPr>
              <a:t>0.096J</a:t>
            </a:r>
          </a:p>
        </p:txBody>
      </p:sp>
      <p:graphicFrame>
        <p:nvGraphicFramePr>
          <p:cNvPr id="12" name="Chart 11">
            <a:extLst>
              <a:ext uri="{FF2B5EF4-FFF2-40B4-BE49-F238E27FC236}">
                <a16:creationId xmlns:a16="http://schemas.microsoft.com/office/drawing/2014/main" id="{DC7686E6-C21E-874B-BD7F-6B7A9A38B283}"/>
              </a:ext>
            </a:extLst>
          </p:cNvPr>
          <p:cNvGraphicFramePr/>
          <p:nvPr>
            <p:extLst>
              <p:ext uri="{D42A27DB-BD31-4B8C-83A1-F6EECF244321}">
                <p14:modId xmlns:p14="http://schemas.microsoft.com/office/powerpoint/2010/main" val="2435928913"/>
              </p:ext>
            </p:extLst>
          </p:nvPr>
        </p:nvGraphicFramePr>
        <p:xfrm>
          <a:off x="6019800" y="2338864"/>
          <a:ext cx="5619750" cy="335661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oogle Shape;254;p22" descr="Full battery">
            <a:extLst>
              <a:ext uri="{FF2B5EF4-FFF2-40B4-BE49-F238E27FC236}">
                <a16:creationId xmlns:a16="http://schemas.microsoft.com/office/drawing/2014/main" id="{BF7558E1-B200-5E4A-8B3F-B46BE7D027E9}"/>
              </a:ext>
            </a:extLst>
          </p:cNvPr>
          <p:cNvGrpSpPr/>
          <p:nvPr/>
        </p:nvGrpSpPr>
        <p:grpSpPr>
          <a:xfrm>
            <a:off x="11088010" y="286519"/>
            <a:ext cx="1009879" cy="550843"/>
            <a:chOff x="11088010" y="286519"/>
            <a:chExt cx="1009879" cy="550843"/>
          </a:xfrm>
        </p:grpSpPr>
        <p:sp>
          <p:nvSpPr>
            <p:cNvPr id="14" name="Google Shape;255;p22">
              <a:extLst>
                <a:ext uri="{FF2B5EF4-FFF2-40B4-BE49-F238E27FC236}">
                  <a16:creationId xmlns:a16="http://schemas.microsoft.com/office/drawing/2014/main" id="{BC16B905-CDF5-2E41-8302-8656F71D13A1}"/>
                </a:ext>
              </a:extLst>
            </p:cNvPr>
            <p:cNvSpPr/>
            <p:nvPr/>
          </p:nvSpPr>
          <p:spPr>
            <a:xfrm>
              <a:off x="11088010" y="286519"/>
              <a:ext cx="1009879" cy="550843"/>
            </a:xfrm>
            <a:custGeom>
              <a:avLst/>
              <a:gdLst/>
              <a:ahLst/>
              <a:cxnLst/>
              <a:rect l="l" t="t" r="r" b="b"/>
              <a:pathLst>
                <a:path w="1009878" h="550843" extrusionOk="0">
                  <a:moveTo>
                    <a:pt x="963975" y="172138"/>
                  </a:moveTo>
                  <a:lnTo>
                    <a:pt x="918072" y="172138"/>
                  </a:lnTo>
                  <a:lnTo>
                    <a:pt x="918072" y="45904"/>
                  </a:lnTo>
                  <a:cubicBezTo>
                    <a:pt x="918072" y="20657"/>
                    <a:pt x="897415" y="0"/>
                    <a:pt x="872168" y="0"/>
                  </a:cubicBezTo>
                  <a:lnTo>
                    <a:pt x="45904" y="0"/>
                  </a:lnTo>
                  <a:cubicBezTo>
                    <a:pt x="20657" y="0"/>
                    <a:pt x="0" y="20657"/>
                    <a:pt x="0" y="45904"/>
                  </a:cubicBezTo>
                  <a:lnTo>
                    <a:pt x="0" y="504939"/>
                  </a:lnTo>
                  <a:cubicBezTo>
                    <a:pt x="0" y="530186"/>
                    <a:pt x="20657" y="550843"/>
                    <a:pt x="45904" y="550843"/>
                  </a:cubicBezTo>
                  <a:lnTo>
                    <a:pt x="872168" y="550843"/>
                  </a:lnTo>
                  <a:cubicBezTo>
                    <a:pt x="897415" y="550843"/>
                    <a:pt x="918072" y="530186"/>
                    <a:pt x="918072" y="504939"/>
                  </a:cubicBezTo>
                  <a:lnTo>
                    <a:pt x="918072" y="378705"/>
                  </a:lnTo>
                  <a:lnTo>
                    <a:pt x="963975" y="378705"/>
                  </a:lnTo>
                  <a:cubicBezTo>
                    <a:pt x="989222" y="378705"/>
                    <a:pt x="1009879" y="358048"/>
                    <a:pt x="1009879" y="332801"/>
                  </a:cubicBezTo>
                  <a:lnTo>
                    <a:pt x="1009879" y="218042"/>
                  </a:lnTo>
                  <a:cubicBezTo>
                    <a:pt x="1009879" y="192795"/>
                    <a:pt x="989222" y="172138"/>
                    <a:pt x="963975" y="172138"/>
                  </a:cubicBezTo>
                  <a:close/>
                  <a:moveTo>
                    <a:pt x="849216" y="481988"/>
                  </a:moveTo>
                  <a:lnTo>
                    <a:pt x="68855" y="481988"/>
                  </a:lnTo>
                  <a:lnTo>
                    <a:pt x="68855" y="68855"/>
                  </a:lnTo>
                  <a:lnTo>
                    <a:pt x="849216" y="68855"/>
                  </a:lnTo>
                  <a:lnTo>
                    <a:pt x="849216" y="481988"/>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256;p22">
              <a:extLst>
                <a:ext uri="{FF2B5EF4-FFF2-40B4-BE49-F238E27FC236}">
                  <a16:creationId xmlns:a16="http://schemas.microsoft.com/office/drawing/2014/main" id="{FD823AF0-17E0-3449-B305-60F4F4BA77F2}"/>
                </a:ext>
              </a:extLst>
            </p:cNvPr>
            <p:cNvSpPr/>
            <p:nvPr/>
          </p:nvSpPr>
          <p:spPr>
            <a:xfrm>
              <a:off x="11202770" y="401277"/>
              <a:ext cx="189578" cy="321325"/>
            </a:xfrm>
            <a:custGeom>
              <a:avLst/>
              <a:gdLst/>
              <a:ahLst/>
              <a:cxnLst/>
              <a:rect l="l" t="t" r="r" b="b"/>
              <a:pathLst>
                <a:path w="688553" h="321325" extrusionOk="0">
                  <a:moveTo>
                    <a:pt x="0" y="0"/>
                  </a:moveTo>
                  <a:lnTo>
                    <a:pt x="688554" y="0"/>
                  </a:lnTo>
                  <a:lnTo>
                    <a:pt x="688554" y="321325"/>
                  </a:lnTo>
                  <a:lnTo>
                    <a:pt x="0" y="321325"/>
                  </a:lnTo>
                  <a:close/>
                </a:path>
              </a:pathLst>
            </a:custGeom>
            <a:solidFill>
              <a:srgbClr val="0A48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52690453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TotalTime>
  <Words>1826</Words>
  <Application>Microsoft Macintosh PowerPoint</Application>
  <PresentationFormat>Widescreen</PresentationFormat>
  <Paragraphs>189</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Narrow</vt:lpstr>
      <vt:lpstr>Times New Roman</vt:lpstr>
      <vt:lpstr>Calibri</vt:lpstr>
      <vt:lpstr>Office Theme</vt:lpstr>
      <vt:lpstr>Programming Java for Longer Battery Life</vt:lpstr>
      <vt:lpstr>Genetic Algorithms</vt:lpstr>
      <vt:lpstr>Fitness</vt:lpstr>
      <vt:lpstr>Green Software Engineering</vt:lpstr>
      <vt:lpstr>Gin</vt:lpstr>
      <vt:lpstr>AnnaGin</vt:lpstr>
      <vt:lpstr>How AnnaGin works:</vt:lpstr>
      <vt:lpstr>So How is it working out energy ? OPACITOR</vt:lpstr>
      <vt:lpstr>Which edits worked the best? </vt:lpstr>
      <vt:lpstr>How Did the GA do?</vt:lpstr>
      <vt:lpstr>Further Work to be Done</vt:lpstr>
      <vt:lpstr>Thank You for Listening!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Java for Longer Battery Life</dc:title>
  <cp:lastModifiedBy>Anna Rasburn</cp:lastModifiedBy>
  <cp:revision>12</cp:revision>
  <dcterms:modified xsi:type="dcterms:W3CDTF">2019-04-07T15:37:49Z</dcterms:modified>
</cp:coreProperties>
</file>